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media/image47.jpg" ContentType="image/jpg"/>
  <Override PartName="/ppt/media/image49.jpg" ContentType="image/jpg"/>
  <Override PartName="/ppt/media/image50.jpg" ContentType="image/jpg"/>
  <Override PartName="/ppt/media/image51.jpg" ContentType="image/jpg"/>
  <Override PartName="/ppt/media/image67.jpg" ContentType="image/jpg"/>
  <Override PartName="/ppt/notesSlides/notesSlide6.xml" ContentType="application/vnd.openxmlformats-officedocument.presentationml.notesSlide+xml"/>
  <Override PartName="/ppt/media/image75.jpg" ContentType="image/jp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media/image95.jpg" ContentType="image/jpg"/>
  <Override PartName="/ppt/media/image108.jpg" ContentType="image/jpg"/>
  <Override PartName="/ppt/media/image109.jpg" ContentType="image/jpg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48" r:id="rId2"/>
    <p:sldMasterId id="2147483680" r:id="rId3"/>
    <p:sldMasterId id="2147483682" r:id="rId4"/>
  </p:sldMasterIdLst>
  <p:notesMasterIdLst>
    <p:notesMasterId r:id="rId57"/>
  </p:notesMasterIdLst>
  <p:sldIdLst>
    <p:sldId id="1179" r:id="rId5"/>
    <p:sldId id="1163" r:id="rId6"/>
    <p:sldId id="1164" r:id="rId7"/>
    <p:sldId id="1241" r:id="rId8"/>
    <p:sldId id="1288" r:id="rId9"/>
    <p:sldId id="1242" r:id="rId10"/>
    <p:sldId id="1243" r:id="rId11"/>
    <p:sldId id="1244" r:id="rId12"/>
    <p:sldId id="1245" r:id="rId13"/>
    <p:sldId id="1246" r:id="rId14"/>
    <p:sldId id="1247" r:id="rId15"/>
    <p:sldId id="1248" r:id="rId16"/>
    <p:sldId id="1249" r:id="rId17"/>
    <p:sldId id="1250" r:id="rId18"/>
    <p:sldId id="1251" r:id="rId19"/>
    <p:sldId id="1252" r:id="rId20"/>
    <p:sldId id="1253" r:id="rId21"/>
    <p:sldId id="1254" r:id="rId22"/>
    <p:sldId id="1255" r:id="rId23"/>
    <p:sldId id="1256" r:id="rId24"/>
    <p:sldId id="1257" r:id="rId25"/>
    <p:sldId id="1258" r:id="rId26"/>
    <p:sldId id="1259" r:id="rId27"/>
    <p:sldId id="1260" r:id="rId28"/>
    <p:sldId id="1262" r:id="rId29"/>
    <p:sldId id="1263" r:id="rId30"/>
    <p:sldId id="1264" r:id="rId31"/>
    <p:sldId id="1265" r:id="rId32"/>
    <p:sldId id="1266" r:id="rId33"/>
    <p:sldId id="1267" r:id="rId34"/>
    <p:sldId id="1268" r:id="rId35"/>
    <p:sldId id="1269" r:id="rId36"/>
    <p:sldId id="1270" r:id="rId37"/>
    <p:sldId id="1271" r:id="rId38"/>
    <p:sldId id="1272" r:id="rId39"/>
    <p:sldId id="1273" r:id="rId40"/>
    <p:sldId id="1274" r:id="rId41"/>
    <p:sldId id="1275" r:id="rId42"/>
    <p:sldId id="1276" r:id="rId43"/>
    <p:sldId id="1277" r:id="rId44"/>
    <p:sldId id="1278" r:id="rId45"/>
    <p:sldId id="1279" r:id="rId46"/>
    <p:sldId id="1280" r:id="rId47"/>
    <p:sldId id="1281" r:id="rId48"/>
    <p:sldId id="1282" r:id="rId49"/>
    <p:sldId id="1283" r:id="rId50"/>
    <p:sldId id="1284" r:id="rId51"/>
    <p:sldId id="1285" r:id="rId52"/>
    <p:sldId id="1286" r:id="rId53"/>
    <p:sldId id="1287" r:id="rId54"/>
    <p:sldId id="1204" r:id="rId55"/>
    <p:sldId id="1205" r:id="rId5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9EB2"/>
    <a:srgbClr val="425A8D"/>
    <a:srgbClr val="8451EA"/>
    <a:srgbClr val="6161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214ED1-4A48-4808-AEA2-D12BEFF23C57}" v="7" dt="2024-08-14T12:27:55.6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303" autoAdjust="0"/>
  </p:normalViewPr>
  <p:slideViewPr>
    <p:cSldViewPr snapToGrid="0">
      <p:cViewPr varScale="1">
        <p:scale>
          <a:sx n="83" d="100"/>
          <a:sy n="83" d="100"/>
        </p:scale>
        <p:origin x="163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A. Sutter" userId="12ae8fab-2497-4234-9820-b99004b68f67" providerId="ADAL" clId="{C1214ED1-4A48-4808-AEA2-D12BEFF23C57}"/>
    <pc:docChg chg="undo custSel addSld delSld modSld">
      <pc:chgData name="Paul A. Sutter" userId="12ae8fab-2497-4234-9820-b99004b68f67" providerId="ADAL" clId="{C1214ED1-4A48-4808-AEA2-D12BEFF23C57}" dt="2024-08-14T12:28:37.591" v="104" actId="1076"/>
      <pc:docMkLst>
        <pc:docMk/>
      </pc:docMkLst>
      <pc:sldChg chg="delSp modSp mod">
        <pc:chgData name="Paul A. Sutter" userId="12ae8fab-2497-4234-9820-b99004b68f67" providerId="ADAL" clId="{C1214ED1-4A48-4808-AEA2-D12BEFF23C57}" dt="2024-08-14T12:28:04.894" v="98" actId="478"/>
        <pc:sldMkLst>
          <pc:docMk/>
          <pc:sldMk cId="1186806577" sldId="1163"/>
        </pc:sldMkLst>
        <pc:spChg chg="mod">
          <ac:chgData name="Paul A. Sutter" userId="12ae8fab-2497-4234-9820-b99004b68f67" providerId="ADAL" clId="{C1214ED1-4A48-4808-AEA2-D12BEFF23C57}" dt="2024-08-14T12:28:00.052" v="97" actId="1076"/>
          <ac:spMkLst>
            <pc:docMk/>
            <pc:sldMk cId="1186806577" sldId="1163"/>
            <ac:spMk id="2" creationId="{5FD7727C-A2E9-4AF4-B157-DE5F23899740}"/>
          </ac:spMkLst>
        </pc:spChg>
        <pc:spChg chg="del">
          <ac:chgData name="Paul A. Sutter" userId="12ae8fab-2497-4234-9820-b99004b68f67" providerId="ADAL" clId="{C1214ED1-4A48-4808-AEA2-D12BEFF23C57}" dt="2024-08-14T12:28:04.894" v="98" actId="478"/>
          <ac:spMkLst>
            <pc:docMk/>
            <pc:sldMk cId="1186806577" sldId="1163"/>
            <ac:spMk id="3" creationId="{D889D700-5CD4-50BB-7EAD-D9ADE044C226}"/>
          </ac:spMkLst>
        </pc:spChg>
      </pc:sldChg>
      <pc:sldChg chg="delSp mod">
        <pc:chgData name="Paul A. Sutter" userId="12ae8fab-2497-4234-9820-b99004b68f67" providerId="ADAL" clId="{C1214ED1-4A48-4808-AEA2-D12BEFF23C57}" dt="2024-08-14T12:18:35.963" v="0" actId="478"/>
        <pc:sldMkLst>
          <pc:docMk/>
          <pc:sldMk cId="3997080231" sldId="1179"/>
        </pc:sldMkLst>
        <pc:spChg chg="del">
          <ac:chgData name="Paul A. Sutter" userId="12ae8fab-2497-4234-9820-b99004b68f67" providerId="ADAL" clId="{C1214ED1-4A48-4808-AEA2-D12BEFF23C57}" dt="2024-08-14T12:18:35.963" v="0" actId="478"/>
          <ac:spMkLst>
            <pc:docMk/>
            <pc:sldMk cId="3997080231" sldId="1179"/>
            <ac:spMk id="11" creationId="{47516BDB-02D1-4015-A89C-C88DA9B1DDF9}"/>
          </ac:spMkLst>
        </pc:spChg>
      </pc:sldChg>
      <pc:sldChg chg="addSp delSp modSp del mod">
        <pc:chgData name="Paul A. Sutter" userId="12ae8fab-2497-4234-9820-b99004b68f67" providerId="ADAL" clId="{C1214ED1-4A48-4808-AEA2-D12BEFF23C57}" dt="2024-08-14T12:27:20.174" v="88" actId="47"/>
        <pc:sldMkLst>
          <pc:docMk/>
          <pc:sldMk cId="4280246113" sldId="1261"/>
        </pc:sldMkLst>
        <pc:spChg chg="add mod">
          <ac:chgData name="Paul A. Sutter" userId="12ae8fab-2497-4234-9820-b99004b68f67" providerId="ADAL" clId="{C1214ED1-4A48-4808-AEA2-D12BEFF23C57}" dt="2024-08-14T12:26:10.076" v="58" actId="14100"/>
          <ac:spMkLst>
            <pc:docMk/>
            <pc:sldMk cId="4280246113" sldId="1261"/>
            <ac:spMk id="6" creationId="{74FA78DF-35FB-85F4-3A23-D47B8CB80936}"/>
          </ac:spMkLst>
        </pc:spChg>
        <pc:spChg chg="mod">
          <ac:chgData name="Paul A. Sutter" userId="12ae8fab-2497-4234-9820-b99004b68f67" providerId="ADAL" clId="{C1214ED1-4A48-4808-AEA2-D12BEFF23C57}" dt="2024-08-14T12:26:10.076" v="58" actId="14100"/>
          <ac:spMkLst>
            <pc:docMk/>
            <pc:sldMk cId="4280246113" sldId="1261"/>
            <ac:spMk id="8" creationId="{A6F97675-6EEF-89F8-8038-C3CDB263A26B}"/>
          </ac:spMkLst>
        </pc:spChg>
        <pc:spChg chg="mod">
          <ac:chgData name="Paul A. Sutter" userId="12ae8fab-2497-4234-9820-b99004b68f67" providerId="ADAL" clId="{C1214ED1-4A48-4808-AEA2-D12BEFF23C57}" dt="2024-08-14T12:26:10.076" v="58" actId="14100"/>
          <ac:spMkLst>
            <pc:docMk/>
            <pc:sldMk cId="4280246113" sldId="1261"/>
            <ac:spMk id="9" creationId="{CD166606-E005-565E-E973-10D32B23A5F3}"/>
          </ac:spMkLst>
        </pc:spChg>
        <pc:spChg chg="add del mod">
          <ac:chgData name="Paul A. Sutter" userId="12ae8fab-2497-4234-9820-b99004b68f67" providerId="ADAL" clId="{C1214ED1-4A48-4808-AEA2-D12BEFF23C57}" dt="2024-08-14T12:26:24.078" v="61" actId="21"/>
          <ac:spMkLst>
            <pc:docMk/>
            <pc:sldMk cId="4280246113" sldId="1261"/>
            <ac:spMk id="13" creationId="{B5467CCC-249A-51CD-1C27-D9C4D481895E}"/>
          </ac:spMkLst>
        </pc:spChg>
        <pc:spChg chg="add del mod">
          <ac:chgData name="Paul A. Sutter" userId="12ae8fab-2497-4234-9820-b99004b68f67" providerId="ADAL" clId="{C1214ED1-4A48-4808-AEA2-D12BEFF23C57}" dt="2024-08-14T12:26:24.078" v="61" actId="21"/>
          <ac:spMkLst>
            <pc:docMk/>
            <pc:sldMk cId="4280246113" sldId="1261"/>
            <ac:spMk id="14" creationId="{903E8413-FCF5-93FF-EBC9-4A4540640B2F}"/>
          </ac:spMkLst>
        </pc:spChg>
        <pc:spChg chg="add del mod">
          <ac:chgData name="Paul A. Sutter" userId="12ae8fab-2497-4234-9820-b99004b68f67" providerId="ADAL" clId="{C1214ED1-4A48-4808-AEA2-D12BEFF23C57}" dt="2024-08-14T12:26:24.078" v="61" actId="21"/>
          <ac:spMkLst>
            <pc:docMk/>
            <pc:sldMk cId="4280246113" sldId="1261"/>
            <ac:spMk id="16" creationId="{D313950D-E5ED-D212-0D92-3028FD06E680}"/>
          </ac:spMkLst>
        </pc:spChg>
        <pc:picChg chg="add mod modCrop">
          <ac:chgData name="Paul A. Sutter" userId="12ae8fab-2497-4234-9820-b99004b68f67" providerId="ADAL" clId="{C1214ED1-4A48-4808-AEA2-D12BEFF23C57}" dt="2024-08-14T12:26:10.076" v="58" actId="14100"/>
          <ac:picMkLst>
            <pc:docMk/>
            <pc:sldMk cId="4280246113" sldId="1261"/>
            <ac:picMk id="4" creationId="{EFE61F95-3381-8FEA-8864-C14CE755BBC3}"/>
          </ac:picMkLst>
        </pc:picChg>
        <pc:picChg chg="mod">
          <ac:chgData name="Paul A. Sutter" userId="12ae8fab-2497-4234-9820-b99004b68f67" providerId="ADAL" clId="{C1214ED1-4A48-4808-AEA2-D12BEFF23C57}" dt="2024-08-14T12:26:10.076" v="58" actId="14100"/>
          <ac:picMkLst>
            <pc:docMk/>
            <pc:sldMk cId="4280246113" sldId="1261"/>
            <ac:picMk id="5" creationId="{C67982FF-40F8-29DF-0734-8C246FE20E5A}"/>
          </ac:picMkLst>
        </pc:picChg>
        <pc:picChg chg="mod">
          <ac:chgData name="Paul A. Sutter" userId="12ae8fab-2497-4234-9820-b99004b68f67" providerId="ADAL" clId="{C1214ED1-4A48-4808-AEA2-D12BEFF23C57}" dt="2024-08-14T12:26:10.076" v="58" actId="14100"/>
          <ac:picMkLst>
            <pc:docMk/>
            <pc:sldMk cId="4280246113" sldId="1261"/>
            <ac:picMk id="7" creationId="{368EF71E-AED6-ADBD-AF41-E3EDE9A161EB}"/>
          </ac:picMkLst>
        </pc:picChg>
        <pc:picChg chg="add del mod">
          <ac:chgData name="Paul A. Sutter" userId="12ae8fab-2497-4234-9820-b99004b68f67" providerId="ADAL" clId="{C1214ED1-4A48-4808-AEA2-D12BEFF23C57}" dt="2024-08-14T12:26:24.078" v="61" actId="21"/>
          <ac:picMkLst>
            <pc:docMk/>
            <pc:sldMk cId="4280246113" sldId="1261"/>
            <ac:picMk id="10" creationId="{C1B20553-EFBF-DBA7-EB5F-FAA0A7BA8532}"/>
          </ac:picMkLst>
        </pc:picChg>
        <pc:picChg chg="add del mod">
          <ac:chgData name="Paul A. Sutter" userId="12ae8fab-2497-4234-9820-b99004b68f67" providerId="ADAL" clId="{C1214ED1-4A48-4808-AEA2-D12BEFF23C57}" dt="2024-08-14T12:26:24.078" v="61" actId="21"/>
          <ac:picMkLst>
            <pc:docMk/>
            <pc:sldMk cId="4280246113" sldId="1261"/>
            <ac:picMk id="11" creationId="{87A25532-02A5-81C3-C7AD-12ECA11DD8AE}"/>
          </ac:picMkLst>
        </pc:picChg>
        <pc:picChg chg="add del mod">
          <ac:chgData name="Paul A. Sutter" userId="12ae8fab-2497-4234-9820-b99004b68f67" providerId="ADAL" clId="{C1214ED1-4A48-4808-AEA2-D12BEFF23C57}" dt="2024-08-14T12:26:24.078" v="61" actId="21"/>
          <ac:picMkLst>
            <pc:docMk/>
            <pc:sldMk cId="4280246113" sldId="1261"/>
            <ac:picMk id="15" creationId="{EB34515F-85BD-1B38-2684-6380CD26FEA1}"/>
          </ac:picMkLst>
        </pc:picChg>
      </pc:sldChg>
      <pc:sldChg chg="addSp delSp modSp new mod setBg">
        <pc:chgData name="Paul A. Sutter" userId="12ae8fab-2497-4234-9820-b99004b68f67" providerId="ADAL" clId="{C1214ED1-4A48-4808-AEA2-D12BEFF23C57}" dt="2024-08-14T12:28:37.591" v="104" actId="1076"/>
        <pc:sldMkLst>
          <pc:docMk/>
          <pc:sldMk cId="609290488" sldId="1288"/>
        </pc:sldMkLst>
        <pc:spChg chg="mod">
          <ac:chgData name="Paul A. Sutter" userId="12ae8fab-2497-4234-9820-b99004b68f67" providerId="ADAL" clId="{C1214ED1-4A48-4808-AEA2-D12BEFF23C57}" dt="2024-08-14T12:28:37.591" v="104" actId="1076"/>
          <ac:spMkLst>
            <pc:docMk/>
            <pc:sldMk cId="609290488" sldId="1288"/>
            <ac:spMk id="2" creationId="{20CD39D9-6BDB-E270-18E4-DE8E5A6FA4C3}"/>
          </ac:spMkLst>
        </pc:spChg>
        <pc:spChg chg="del mod">
          <ac:chgData name="Paul A. Sutter" userId="12ae8fab-2497-4234-9820-b99004b68f67" providerId="ADAL" clId="{C1214ED1-4A48-4808-AEA2-D12BEFF23C57}" dt="2024-08-14T12:28:11.829" v="99" actId="478"/>
          <ac:spMkLst>
            <pc:docMk/>
            <pc:sldMk cId="609290488" sldId="1288"/>
            <ac:spMk id="3" creationId="{D1D63386-0F9E-7FD1-2FCF-30C7D47B0691}"/>
          </ac:spMkLst>
        </pc:spChg>
        <pc:spChg chg="add mod">
          <ac:chgData name="Paul A. Sutter" userId="12ae8fab-2497-4234-9820-b99004b68f67" providerId="ADAL" clId="{C1214ED1-4A48-4808-AEA2-D12BEFF23C57}" dt="2024-08-14T12:28:30.685" v="103" actId="14100"/>
          <ac:spMkLst>
            <pc:docMk/>
            <pc:sldMk cId="609290488" sldId="1288"/>
            <ac:spMk id="13" creationId="{B5467CCC-249A-51CD-1C27-D9C4D481895E}"/>
          </ac:spMkLst>
        </pc:spChg>
        <pc:spChg chg="add mod">
          <ac:chgData name="Paul A. Sutter" userId="12ae8fab-2497-4234-9820-b99004b68f67" providerId="ADAL" clId="{C1214ED1-4A48-4808-AEA2-D12BEFF23C57}" dt="2024-08-14T12:28:30.685" v="103" actId="14100"/>
          <ac:spMkLst>
            <pc:docMk/>
            <pc:sldMk cId="609290488" sldId="1288"/>
            <ac:spMk id="14" creationId="{903E8413-FCF5-93FF-EBC9-4A4540640B2F}"/>
          </ac:spMkLst>
        </pc:spChg>
        <pc:spChg chg="add mod">
          <ac:chgData name="Paul A. Sutter" userId="12ae8fab-2497-4234-9820-b99004b68f67" providerId="ADAL" clId="{C1214ED1-4A48-4808-AEA2-D12BEFF23C57}" dt="2024-08-14T12:28:30.685" v="103" actId="14100"/>
          <ac:spMkLst>
            <pc:docMk/>
            <pc:sldMk cId="609290488" sldId="1288"/>
            <ac:spMk id="16" creationId="{D313950D-E5ED-D212-0D92-3028FD06E680}"/>
          </ac:spMkLst>
        </pc:spChg>
        <pc:picChg chg="add mod">
          <ac:chgData name="Paul A. Sutter" userId="12ae8fab-2497-4234-9820-b99004b68f67" providerId="ADAL" clId="{C1214ED1-4A48-4808-AEA2-D12BEFF23C57}" dt="2024-08-14T12:28:30.685" v="103" actId="14100"/>
          <ac:picMkLst>
            <pc:docMk/>
            <pc:sldMk cId="609290488" sldId="1288"/>
            <ac:picMk id="10" creationId="{C1B20553-EFBF-DBA7-EB5F-FAA0A7BA8532}"/>
          </ac:picMkLst>
        </pc:picChg>
        <pc:picChg chg="add mod">
          <ac:chgData name="Paul A. Sutter" userId="12ae8fab-2497-4234-9820-b99004b68f67" providerId="ADAL" clId="{C1214ED1-4A48-4808-AEA2-D12BEFF23C57}" dt="2024-08-14T12:28:30.685" v="103" actId="14100"/>
          <ac:picMkLst>
            <pc:docMk/>
            <pc:sldMk cId="609290488" sldId="1288"/>
            <ac:picMk id="11" creationId="{87A25532-02A5-81C3-C7AD-12ECA11DD8AE}"/>
          </ac:picMkLst>
        </pc:picChg>
        <pc:picChg chg="add mod">
          <ac:chgData name="Paul A. Sutter" userId="12ae8fab-2497-4234-9820-b99004b68f67" providerId="ADAL" clId="{C1214ED1-4A48-4808-AEA2-D12BEFF23C57}" dt="2024-08-14T12:28:30.685" v="103" actId="14100"/>
          <ac:picMkLst>
            <pc:docMk/>
            <pc:sldMk cId="609290488" sldId="1288"/>
            <ac:picMk id="15" creationId="{EB34515F-85BD-1B38-2684-6380CD26FEA1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BF6875-BD7F-47EC-8ECD-F476F2BF63F9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D39F746-358B-415D-B79A-3ED60A4BC3AA}">
      <dgm:prSet custT="1"/>
      <dgm:spPr/>
      <dgm:t>
        <a:bodyPr/>
        <a:lstStyle/>
        <a:p>
          <a:pPr>
            <a:defRPr cap="all"/>
          </a:pPr>
          <a:r>
            <a:rPr lang="en-US" sz="1800" dirty="0"/>
            <a:t>Learn how to make the appropriate connections for ongoing care</a:t>
          </a:r>
        </a:p>
      </dgm:t>
    </dgm:pt>
    <dgm:pt modelId="{FBD68A94-3D7F-49E3-9963-E755B8377A03}" type="parTrans" cxnId="{032955F6-68C2-4211-8AC0-635C3BB9BF84}">
      <dgm:prSet/>
      <dgm:spPr/>
      <dgm:t>
        <a:bodyPr/>
        <a:lstStyle/>
        <a:p>
          <a:endParaRPr lang="en-US"/>
        </a:p>
      </dgm:t>
    </dgm:pt>
    <dgm:pt modelId="{ACEB1FF9-3E2A-47F4-8105-6FD37FE221C9}" type="sibTrans" cxnId="{032955F6-68C2-4211-8AC0-635C3BB9BF84}">
      <dgm:prSet/>
      <dgm:spPr/>
      <dgm:t>
        <a:bodyPr/>
        <a:lstStyle/>
        <a:p>
          <a:endParaRPr lang="en-US"/>
        </a:p>
      </dgm:t>
    </dgm:pt>
    <dgm:pt modelId="{E9B3D19B-2115-4E3E-98D9-F4F8DA1ACBA9}">
      <dgm:prSet custT="1"/>
      <dgm:spPr/>
      <dgm:t>
        <a:bodyPr/>
        <a:lstStyle/>
        <a:p>
          <a:pPr>
            <a:defRPr cap="all"/>
          </a:pPr>
          <a:r>
            <a:rPr lang="en-US" sz="1800" dirty="0"/>
            <a:t>Learn some of the tools to help the individual engage treatment after discharge from the Ed </a:t>
          </a:r>
        </a:p>
      </dgm:t>
    </dgm:pt>
    <dgm:pt modelId="{DBF29CD0-9B20-4F13-9040-073740DADEA4}" type="parTrans" cxnId="{317326C9-21F0-4479-9059-C759A3B277E7}">
      <dgm:prSet/>
      <dgm:spPr/>
      <dgm:t>
        <a:bodyPr/>
        <a:lstStyle/>
        <a:p>
          <a:endParaRPr lang="en-US"/>
        </a:p>
      </dgm:t>
    </dgm:pt>
    <dgm:pt modelId="{930C7A98-B15F-48A4-A5A1-97283A2CB29E}" type="sibTrans" cxnId="{317326C9-21F0-4479-9059-C759A3B277E7}">
      <dgm:prSet/>
      <dgm:spPr/>
      <dgm:t>
        <a:bodyPr/>
        <a:lstStyle/>
        <a:p>
          <a:endParaRPr lang="en-US"/>
        </a:p>
      </dgm:t>
    </dgm:pt>
    <dgm:pt modelId="{57FC90F7-74C5-4639-B905-49419B8373CE}">
      <dgm:prSet/>
      <dgm:spPr/>
      <dgm:t>
        <a:bodyPr/>
        <a:lstStyle/>
        <a:p>
          <a:pPr>
            <a:defRPr cap="all"/>
          </a:pPr>
          <a:r>
            <a:rPr lang="en-US" dirty="0"/>
            <a:t>Engage with the people and organizations providing this service</a:t>
          </a:r>
        </a:p>
      </dgm:t>
    </dgm:pt>
    <dgm:pt modelId="{8342E3E7-59C2-46E9-8E40-8E72C5B21D03}" type="parTrans" cxnId="{9B3D3438-090F-4EA0-B247-162E64C2F3EE}">
      <dgm:prSet/>
      <dgm:spPr/>
      <dgm:t>
        <a:bodyPr/>
        <a:lstStyle/>
        <a:p>
          <a:endParaRPr lang="en-US"/>
        </a:p>
      </dgm:t>
    </dgm:pt>
    <dgm:pt modelId="{F593E8F9-8D94-45DB-B89D-0E8408187C12}" type="sibTrans" cxnId="{9B3D3438-090F-4EA0-B247-162E64C2F3EE}">
      <dgm:prSet/>
      <dgm:spPr/>
      <dgm:t>
        <a:bodyPr/>
        <a:lstStyle/>
        <a:p>
          <a:endParaRPr lang="en-US"/>
        </a:p>
      </dgm:t>
    </dgm:pt>
    <dgm:pt modelId="{2B3C7733-CB8E-4909-9AC0-08BC74527FB7}" type="pres">
      <dgm:prSet presAssocID="{62BF6875-BD7F-47EC-8ECD-F476F2BF63F9}" presName="root" presStyleCnt="0">
        <dgm:presLayoutVars>
          <dgm:dir/>
          <dgm:resizeHandles val="exact"/>
        </dgm:presLayoutVars>
      </dgm:prSet>
      <dgm:spPr/>
    </dgm:pt>
    <dgm:pt modelId="{8334862F-6990-4A28-AEB2-D44152BED522}" type="pres">
      <dgm:prSet presAssocID="{0D39F746-358B-415D-B79A-3ED60A4BC3AA}" presName="compNode" presStyleCnt="0"/>
      <dgm:spPr/>
    </dgm:pt>
    <dgm:pt modelId="{364BEA50-15D3-45C7-8534-60996E2F1F99}" type="pres">
      <dgm:prSet presAssocID="{0D39F746-358B-415D-B79A-3ED60A4BC3AA}" presName="iconBgRect" presStyleLbl="bgShp" presStyleIdx="0" presStyleCnt="3"/>
      <dgm:spPr/>
    </dgm:pt>
    <dgm:pt modelId="{D93AA8D2-9B1D-46A9-B363-AEC2A26AE611}" type="pres">
      <dgm:prSet presAssocID="{0D39F746-358B-415D-B79A-3ED60A4BC3A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615C73AC-73E9-47CE-8410-C31D02A1ADC2}" type="pres">
      <dgm:prSet presAssocID="{0D39F746-358B-415D-B79A-3ED60A4BC3AA}" presName="spaceRect" presStyleCnt="0"/>
      <dgm:spPr/>
    </dgm:pt>
    <dgm:pt modelId="{C6E17E44-E0C3-431C-BEA1-B074C7E535F8}" type="pres">
      <dgm:prSet presAssocID="{0D39F746-358B-415D-B79A-3ED60A4BC3AA}" presName="textRect" presStyleLbl="revTx" presStyleIdx="0" presStyleCnt="3">
        <dgm:presLayoutVars>
          <dgm:chMax val="1"/>
          <dgm:chPref val="1"/>
        </dgm:presLayoutVars>
      </dgm:prSet>
      <dgm:spPr/>
    </dgm:pt>
    <dgm:pt modelId="{2BA3BFE2-92DF-44AC-A965-52863BB66504}" type="pres">
      <dgm:prSet presAssocID="{ACEB1FF9-3E2A-47F4-8105-6FD37FE221C9}" presName="sibTrans" presStyleCnt="0"/>
      <dgm:spPr/>
    </dgm:pt>
    <dgm:pt modelId="{A949C11C-AEAB-44F7-B99B-EB4AB961F6C9}" type="pres">
      <dgm:prSet presAssocID="{E9B3D19B-2115-4E3E-98D9-F4F8DA1ACBA9}" presName="compNode" presStyleCnt="0"/>
      <dgm:spPr/>
    </dgm:pt>
    <dgm:pt modelId="{3F61A1EB-52D7-4608-97A2-A558C32E347C}" type="pres">
      <dgm:prSet presAssocID="{E9B3D19B-2115-4E3E-98D9-F4F8DA1ACBA9}" presName="iconBgRect" presStyleLbl="bgShp" presStyleIdx="1" presStyleCnt="3"/>
      <dgm:spPr/>
    </dgm:pt>
    <dgm:pt modelId="{15BEE22A-55DF-4433-8971-ED679E5D2A11}" type="pres">
      <dgm:prSet presAssocID="{E9B3D19B-2115-4E3E-98D9-F4F8DA1ACBA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EE5E9143-9A48-45E1-96B9-B979766FB672}" type="pres">
      <dgm:prSet presAssocID="{E9B3D19B-2115-4E3E-98D9-F4F8DA1ACBA9}" presName="spaceRect" presStyleCnt="0"/>
      <dgm:spPr/>
    </dgm:pt>
    <dgm:pt modelId="{7B0849D9-8BFB-4AD3-B100-0924BE607CEA}" type="pres">
      <dgm:prSet presAssocID="{E9B3D19B-2115-4E3E-98D9-F4F8DA1ACBA9}" presName="textRect" presStyleLbl="revTx" presStyleIdx="1" presStyleCnt="3">
        <dgm:presLayoutVars>
          <dgm:chMax val="1"/>
          <dgm:chPref val="1"/>
        </dgm:presLayoutVars>
      </dgm:prSet>
      <dgm:spPr/>
    </dgm:pt>
    <dgm:pt modelId="{264932FA-3A02-4DC0-A1D8-4FC2EA90E054}" type="pres">
      <dgm:prSet presAssocID="{930C7A98-B15F-48A4-A5A1-97283A2CB29E}" presName="sibTrans" presStyleCnt="0"/>
      <dgm:spPr/>
    </dgm:pt>
    <dgm:pt modelId="{A546621C-9FF9-4441-8677-66D01612DF48}" type="pres">
      <dgm:prSet presAssocID="{57FC90F7-74C5-4639-B905-49419B8373CE}" presName="compNode" presStyleCnt="0"/>
      <dgm:spPr/>
    </dgm:pt>
    <dgm:pt modelId="{AD7F21E4-40FD-4C11-A49F-E2FFF07CC77D}" type="pres">
      <dgm:prSet presAssocID="{57FC90F7-74C5-4639-B905-49419B8373CE}" presName="iconBgRect" presStyleLbl="bgShp" presStyleIdx="2" presStyleCnt="3"/>
      <dgm:spPr/>
    </dgm:pt>
    <dgm:pt modelId="{8CA8FCE3-FA90-4E37-8819-38F6855D96E6}" type="pres">
      <dgm:prSet presAssocID="{57FC90F7-74C5-4639-B905-49419B8373C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ADCCBD2C-5191-49A3-9089-25B9A9985195}" type="pres">
      <dgm:prSet presAssocID="{57FC90F7-74C5-4639-B905-49419B8373CE}" presName="spaceRect" presStyleCnt="0"/>
      <dgm:spPr/>
    </dgm:pt>
    <dgm:pt modelId="{3070BBE5-785C-4A15-B35C-122D84FFD1CF}" type="pres">
      <dgm:prSet presAssocID="{57FC90F7-74C5-4639-B905-49419B8373CE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9B3D3438-090F-4EA0-B247-162E64C2F3EE}" srcId="{62BF6875-BD7F-47EC-8ECD-F476F2BF63F9}" destId="{57FC90F7-74C5-4639-B905-49419B8373CE}" srcOrd="2" destOrd="0" parTransId="{8342E3E7-59C2-46E9-8E40-8E72C5B21D03}" sibTransId="{F593E8F9-8D94-45DB-B89D-0E8408187C12}"/>
    <dgm:cxn modelId="{D9A0D75C-B50B-4E3A-AF0E-547D883ED375}" type="presOf" srcId="{E9B3D19B-2115-4E3E-98D9-F4F8DA1ACBA9}" destId="{7B0849D9-8BFB-4AD3-B100-0924BE607CEA}" srcOrd="0" destOrd="0" presId="urn:microsoft.com/office/officeart/2018/5/layout/IconCircleLabelList"/>
    <dgm:cxn modelId="{B3F57454-5164-4079-A6FA-F0CD16C6FAEF}" type="presOf" srcId="{0D39F746-358B-415D-B79A-3ED60A4BC3AA}" destId="{C6E17E44-E0C3-431C-BEA1-B074C7E535F8}" srcOrd="0" destOrd="0" presId="urn:microsoft.com/office/officeart/2018/5/layout/IconCircleLabelList"/>
    <dgm:cxn modelId="{133C5F9D-923E-4C84-AFAA-C3BBA9055F80}" type="presOf" srcId="{62BF6875-BD7F-47EC-8ECD-F476F2BF63F9}" destId="{2B3C7733-CB8E-4909-9AC0-08BC74527FB7}" srcOrd="0" destOrd="0" presId="urn:microsoft.com/office/officeart/2018/5/layout/IconCircleLabelList"/>
    <dgm:cxn modelId="{317326C9-21F0-4479-9059-C759A3B277E7}" srcId="{62BF6875-BD7F-47EC-8ECD-F476F2BF63F9}" destId="{E9B3D19B-2115-4E3E-98D9-F4F8DA1ACBA9}" srcOrd="1" destOrd="0" parTransId="{DBF29CD0-9B20-4F13-9040-073740DADEA4}" sibTransId="{930C7A98-B15F-48A4-A5A1-97283A2CB29E}"/>
    <dgm:cxn modelId="{02632FEA-5933-4ED3-B8E4-CFA764392520}" type="presOf" srcId="{57FC90F7-74C5-4639-B905-49419B8373CE}" destId="{3070BBE5-785C-4A15-B35C-122D84FFD1CF}" srcOrd="0" destOrd="0" presId="urn:microsoft.com/office/officeart/2018/5/layout/IconCircleLabelList"/>
    <dgm:cxn modelId="{032955F6-68C2-4211-8AC0-635C3BB9BF84}" srcId="{62BF6875-BD7F-47EC-8ECD-F476F2BF63F9}" destId="{0D39F746-358B-415D-B79A-3ED60A4BC3AA}" srcOrd="0" destOrd="0" parTransId="{FBD68A94-3D7F-49E3-9963-E755B8377A03}" sibTransId="{ACEB1FF9-3E2A-47F4-8105-6FD37FE221C9}"/>
    <dgm:cxn modelId="{E0A25532-91C4-42CC-9828-4F9E7C9A1589}" type="presParOf" srcId="{2B3C7733-CB8E-4909-9AC0-08BC74527FB7}" destId="{8334862F-6990-4A28-AEB2-D44152BED522}" srcOrd="0" destOrd="0" presId="urn:microsoft.com/office/officeart/2018/5/layout/IconCircleLabelList"/>
    <dgm:cxn modelId="{FE0A1FD3-7EF9-4058-99DF-401DBF7C2CD4}" type="presParOf" srcId="{8334862F-6990-4A28-AEB2-D44152BED522}" destId="{364BEA50-15D3-45C7-8534-60996E2F1F99}" srcOrd="0" destOrd="0" presId="urn:microsoft.com/office/officeart/2018/5/layout/IconCircleLabelList"/>
    <dgm:cxn modelId="{C6BDE69A-B8ED-44E8-AD51-8B48559F63EA}" type="presParOf" srcId="{8334862F-6990-4A28-AEB2-D44152BED522}" destId="{D93AA8D2-9B1D-46A9-B363-AEC2A26AE611}" srcOrd="1" destOrd="0" presId="urn:microsoft.com/office/officeart/2018/5/layout/IconCircleLabelList"/>
    <dgm:cxn modelId="{14AEB361-FB73-4179-9E98-9A06DB5EEDA6}" type="presParOf" srcId="{8334862F-6990-4A28-AEB2-D44152BED522}" destId="{615C73AC-73E9-47CE-8410-C31D02A1ADC2}" srcOrd="2" destOrd="0" presId="urn:microsoft.com/office/officeart/2018/5/layout/IconCircleLabelList"/>
    <dgm:cxn modelId="{CD183222-8966-44E4-9116-3774D9E66F95}" type="presParOf" srcId="{8334862F-6990-4A28-AEB2-D44152BED522}" destId="{C6E17E44-E0C3-431C-BEA1-B074C7E535F8}" srcOrd="3" destOrd="0" presId="urn:microsoft.com/office/officeart/2018/5/layout/IconCircleLabelList"/>
    <dgm:cxn modelId="{3401208C-5579-4ACA-9175-8EA11B042B6A}" type="presParOf" srcId="{2B3C7733-CB8E-4909-9AC0-08BC74527FB7}" destId="{2BA3BFE2-92DF-44AC-A965-52863BB66504}" srcOrd="1" destOrd="0" presId="urn:microsoft.com/office/officeart/2018/5/layout/IconCircleLabelList"/>
    <dgm:cxn modelId="{139BC4C3-3B1D-4505-8F56-86F7CBCCB8CD}" type="presParOf" srcId="{2B3C7733-CB8E-4909-9AC0-08BC74527FB7}" destId="{A949C11C-AEAB-44F7-B99B-EB4AB961F6C9}" srcOrd="2" destOrd="0" presId="urn:microsoft.com/office/officeart/2018/5/layout/IconCircleLabelList"/>
    <dgm:cxn modelId="{8CE1D18C-E24A-462E-940A-9F7367D03B60}" type="presParOf" srcId="{A949C11C-AEAB-44F7-B99B-EB4AB961F6C9}" destId="{3F61A1EB-52D7-4608-97A2-A558C32E347C}" srcOrd="0" destOrd="0" presId="urn:microsoft.com/office/officeart/2018/5/layout/IconCircleLabelList"/>
    <dgm:cxn modelId="{D9DFD8B0-71AD-486E-A5D7-C5152F4C5EF8}" type="presParOf" srcId="{A949C11C-AEAB-44F7-B99B-EB4AB961F6C9}" destId="{15BEE22A-55DF-4433-8971-ED679E5D2A11}" srcOrd="1" destOrd="0" presId="urn:microsoft.com/office/officeart/2018/5/layout/IconCircleLabelList"/>
    <dgm:cxn modelId="{12EFADB1-3D5E-4604-8A70-E938CC0D3A06}" type="presParOf" srcId="{A949C11C-AEAB-44F7-B99B-EB4AB961F6C9}" destId="{EE5E9143-9A48-45E1-96B9-B979766FB672}" srcOrd="2" destOrd="0" presId="urn:microsoft.com/office/officeart/2018/5/layout/IconCircleLabelList"/>
    <dgm:cxn modelId="{9C91DA5A-4238-4AF6-8510-4002E84E7A4D}" type="presParOf" srcId="{A949C11C-AEAB-44F7-B99B-EB4AB961F6C9}" destId="{7B0849D9-8BFB-4AD3-B100-0924BE607CEA}" srcOrd="3" destOrd="0" presId="urn:microsoft.com/office/officeart/2018/5/layout/IconCircleLabelList"/>
    <dgm:cxn modelId="{84D2E24B-DEC3-4A68-84A9-A02C29DF0A26}" type="presParOf" srcId="{2B3C7733-CB8E-4909-9AC0-08BC74527FB7}" destId="{264932FA-3A02-4DC0-A1D8-4FC2EA90E054}" srcOrd="3" destOrd="0" presId="urn:microsoft.com/office/officeart/2018/5/layout/IconCircleLabelList"/>
    <dgm:cxn modelId="{26A71494-5630-4B35-B2C8-E98E26F6A8F9}" type="presParOf" srcId="{2B3C7733-CB8E-4909-9AC0-08BC74527FB7}" destId="{A546621C-9FF9-4441-8677-66D01612DF48}" srcOrd="4" destOrd="0" presId="urn:microsoft.com/office/officeart/2018/5/layout/IconCircleLabelList"/>
    <dgm:cxn modelId="{90DF1D48-6195-4F3B-A478-0B946C9E84CE}" type="presParOf" srcId="{A546621C-9FF9-4441-8677-66D01612DF48}" destId="{AD7F21E4-40FD-4C11-A49F-E2FFF07CC77D}" srcOrd="0" destOrd="0" presId="urn:microsoft.com/office/officeart/2018/5/layout/IconCircleLabelList"/>
    <dgm:cxn modelId="{FF626078-99F7-46E9-B596-AF5E8A278628}" type="presParOf" srcId="{A546621C-9FF9-4441-8677-66D01612DF48}" destId="{8CA8FCE3-FA90-4E37-8819-38F6855D96E6}" srcOrd="1" destOrd="0" presId="urn:microsoft.com/office/officeart/2018/5/layout/IconCircleLabelList"/>
    <dgm:cxn modelId="{426A861C-7CDA-4C9C-8468-C7A68A3A4D38}" type="presParOf" srcId="{A546621C-9FF9-4441-8677-66D01612DF48}" destId="{ADCCBD2C-5191-49A3-9089-25B9A9985195}" srcOrd="2" destOrd="0" presId="urn:microsoft.com/office/officeart/2018/5/layout/IconCircleLabelList"/>
    <dgm:cxn modelId="{3E08D8B6-8776-4646-8F47-FBB363403C4D}" type="presParOf" srcId="{A546621C-9FF9-4441-8677-66D01612DF48}" destId="{3070BBE5-785C-4A15-B35C-122D84FFD1C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4BEA50-15D3-45C7-8534-60996E2F1F99}">
      <dsp:nvSpPr>
        <dsp:cNvPr id="0" name=""/>
        <dsp:cNvSpPr/>
      </dsp:nvSpPr>
      <dsp:spPr>
        <a:xfrm>
          <a:off x="631612" y="11350"/>
          <a:ext cx="1955812" cy="19558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3AA8D2-9B1D-46A9-B363-AEC2A26AE611}">
      <dsp:nvSpPr>
        <dsp:cNvPr id="0" name=""/>
        <dsp:cNvSpPr/>
      </dsp:nvSpPr>
      <dsp:spPr>
        <a:xfrm>
          <a:off x="1048425" y="428162"/>
          <a:ext cx="1122187" cy="1122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E17E44-E0C3-431C-BEA1-B074C7E535F8}">
      <dsp:nvSpPr>
        <dsp:cNvPr id="0" name=""/>
        <dsp:cNvSpPr/>
      </dsp:nvSpPr>
      <dsp:spPr>
        <a:xfrm>
          <a:off x="6393" y="2576350"/>
          <a:ext cx="3206250" cy="1011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 dirty="0"/>
            <a:t>Learn how to make the appropriate connections for ongoing care</a:t>
          </a:r>
        </a:p>
      </dsp:txBody>
      <dsp:txXfrm>
        <a:off x="6393" y="2576350"/>
        <a:ext cx="3206250" cy="1011533"/>
      </dsp:txXfrm>
    </dsp:sp>
    <dsp:sp modelId="{3F61A1EB-52D7-4608-97A2-A558C32E347C}">
      <dsp:nvSpPr>
        <dsp:cNvPr id="0" name=""/>
        <dsp:cNvSpPr/>
      </dsp:nvSpPr>
      <dsp:spPr>
        <a:xfrm>
          <a:off x="4398956" y="11350"/>
          <a:ext cx="1955812" cy="19558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BEE22A-55DF-4433-8971-ED679E5D2A11}">
      <dsp:nvSpPr>
        <dsp:cNvPr id="0" name=""/>
        <dsp:cNvSpPr/>
      </dsp:nvSpPr>
      <dsp:spPr>
        <a:xfrm>
          <a:off x="4815768" y="428162"/>
          <a:ext cx="1122187" cy="1122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0849D9-8BFB-4AD3-B100-0924BE607CEA}">
      <dsp:nvSpPr>
        <dsp:cNvPr id="0" name=""/>
        <dsp:cNvSpPr/>
      </dsp:nvSpPr>
      <dsp:spPr>
        <a:xfrm>
          <a:off x="3773737" y="2576350"/>
          <a:ext cx="3206250" cy="1011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 dirty="0"/>
            <a:t>Learn some of the tools to help the individual engage treatment after discharge from the Ed </a:t>
          </a:r>
        </a:p>
      </dsp:txBody>
      <dsp:txXfrm>
        <a:off x="3773737" y="2576350"/>
        <a:ext cx="3206250" cy="1011533"/>
      </dsp:txXfrm>
    </dsp:sp>
    <dsp:sp modelId="{AD7F21E4-40FD-4C11-A49F-E2FFF07CC77D}">
      <dsp:nvSpPr>
        <dsp:cNvPr id="0" name=""/>
        <dsp:cNvSpPr/>
      </dsp:nvSpPr>
      <dsp:spPr>
        <a:xfrm>
          <a:off x="8166300" y="11350"/>
          <a:ext cx="1955812" cy="19558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A8FCE3-FA90-4E37-8819-38F6855D96E6}">
      <dsp:nvSpPr>
        <dsp:cNvPr id="0" name=""/>
        <dsp:cNvSpPr/>
      </dsp:nvSpPr>
      <dsp:spPr>
        <a:xfrm>
          <a:off x="8583112" y="428162"/>
          <a:ext cx="1122187" cy="11221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70BBE5-785C-4A15-B35C-122D84FFD1CF}">
      <dsp:nvSpPr>
        <dsp:cNvPr id="0" name=""/>
        <dsp:cNvSpPr/>
      </dsp:nvSpPr>
      <dsp:spPr>
        <a:xfrm>
          <a:off x="7541081" y="2576350"/>
          <a:ext cx="3206250" cy="1011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 dirty="0"/>
            <a:t>Engage with the people and organizations providing this service</a:t>
          </a:r>
        </a:p>
      </dsp:txBody>
      <dsp:txXfrm>
        <a:off x="7541081" y="2576350"/>
        <a:ext cx="3206250" cy="10115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F7815-0D6F-4F15-B854-AB3BE3023257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3DF9ED-D84B-4437-966B-4336A42AAD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146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8AF54-3A3A-4B68-B5E4-5862065BD0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4474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/>
              <a:t>We are recording today’s meeting, so we ask that everyone mute your microphone when not speaking. </a:t>
            </a:r>
          </a:p>
          <a:p>
            <a:r>
              <a:rPr lang="en-US" sz="1200"/>
              <a:t>If you are having internet issues, try turning off your video camera or join by phone.</a:t>
            </a:r>
          </a:p>
          <a:p>
            <a:r>
              <a:rPr lang="en-US" sz="1200"/>
              <a:t>If you are having trouble hearing, expand the audio icon to open the Audio Settings – here you can select a different speaker from the menu or adjust the volume.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E19E59-BF8E-40EB-8AF7-7024BAFB21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5231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also encourage you to use the emoticons under your reactions tool bar to help convey emotions virtually – this could be in response to something you hear from the presenters.</a:t>
            </a:r>
          </a:p>
          <a:p>
            <a:r>
              <a:rPr lang="en-US"/>
              <a:t>Please note we will be using the chat feature for participants to post general questions to presenters. Please refrain from posting personal questions. A moderator will be posing the questions to presenters at the end of both presentations.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9E74B3-0F64-47D7-83C4-8908F9DC639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5165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3DF9ED-D84B-4437-966B-4336A42AADA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347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3DF9ED-D84B-4437-966B-4336A42AADA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5812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3DF9ED-D84B-4437-966B-4336A42AADA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54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f1a5a588b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f1a5a588b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7d87418a73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7d87418a73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f1a5a588b1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f1a5a588b1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f1a5a588b1_1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f1a5a588b1_1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f1a5a588b1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f1a5a588b1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f1a5a588b1_0_5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f1a5a588b1_0_5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f1a5a588b1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f1a5a588b1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f1a5a588b1_1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2f1a5a588b1_1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f254aa51d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f254aa51d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f254aa51d4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f254aa51d4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f254aa51d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f254aa51d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f254aa51d4_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2f254aa51d4_1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f254aa51d4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2f254aa51d4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f254aa51d4_1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f254aa51d4_1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f254aa51d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2f254aa51d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f254aa51d4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f254aa51d4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f254aa51d4_1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2f254aa51d4_1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f254aa51d4_1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2f254aa51d4_1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E19E59-BF8E-40EB-8AF7-7024BAFB21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541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18DD19-5FD0-4C9E-A016-EE3B29E258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264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5584810-9B88-49EE-86CA-CCDB9D1DD88E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42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84810-9B88-49EE-86CA-CCDB9D1DD88E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71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84810-9B88-49EE-86CA-CCDB9D1DD88E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35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84810-9B88-49EE-86CA-CCDB9D1DD88E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708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84810-9B88-49EE-86CA-CCDB9D1DD88E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86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84810-9B88-49EE-86CA-CCDB9D1DD88E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633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84810-9B88-49EE-86CA-CCDB9D1DD88E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878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84810-9B88-49EE-86CA-CCDB9D1DD88E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99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5584810-9B88-49EE-86CA-CCDB9D1DD88E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3073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84810-9B88-49EE-86CA-CCDB9D1DD88E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15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84810-9B88-49EE-86CA-CCDB9D1DD88E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447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29" b="1" i="0">
                <a:solidFill>
                  <a:srgbClr val="20368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29" b="0" i="0">
                <a:solidFill>
                  <a:srgbClr val="20368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29" b="1" i="0">
                <a:solidFill>
                  <a:srgbClr val="20368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729" b="0" i="0">
                <a:solidFill>
                  <a:srgbClr val="20368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29" b="1" i="0">
                <a:solidFill>
                  <a:srgbClr val="20368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888035" y="1865309"/>
            <a:ext cx="4809409" cy="37917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100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100" y="11308556"/>
                </a:lnTo>
                <a:lnTo>
                  <a:pt x="20104100" y="0"/>
                </a:lnTo>
                <a:close/>
              </a:path>
            </a:pathLst>
          </a:custGeom>
          <a:solidFill>
            <a:srgbClr val="203686">
              <a:alpha val="8646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29" b="1" i="0">
                <a:solidFill>
                  <a:srgbClr val="20368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2191999" cy="685751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9265" y="632460"/>
            <a:ext cx="3673779" cy="96316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4100"/>
              <a:buFont typeface="Source Sans Pro"/>
              <a:buNone/>
              <a:defRPr sz="5467">
                <a:solidFill>
                  <a:srgbClr val="3A475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800"/>
              <a:buNone/>
              <a:defRPr sz="2400">
                <a:solidFill>
                  <a:srgbClr val="3A4757"/>
                </a:solidFill>
              </a:defRPr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5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None/>
              <a:defRPr sz="1867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2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1467465" y="6395679"/>
            <a:ext cx="98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2610465" y="6395679"/>
            <a:ext cx="2335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5107857" y="6395679"/>
            <a:ext cx="1548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0" y="0"/>
            <a:ext cx="12192000" cy="1122400"/>
          </a:xfrm>
          <a:prstGeom prst="rect">
            <a:avLst/>
          </a:prstGeom>
          <a:solidFill>
            <a:srgbClr val="526686"/>
          </a:solidFill>
          <a:ln w="12700" cap="flat" cmpd="sng">
            <a:solidFill>
              <a:srgbClr val="52668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51085" y="136526"/>
            <a:ext cx="3017527" cy="768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/>
          <p:nvPr/>
        </p:nvSpPr>
        <p:spPr>
          <a:xfrm>
            <a:off x="0" y="6103833"/>
            <a:ext cx="12192000" cy="870000"/>
          </a:xfrm>
          <a:prstGeom prst="rect">
            <a:avLst/>
          </a:prstGeom>
          <a:solidFill>
            <a:srgbClr val="526686"/>
          </a:solidFill>
          <a:ln w="12700" cap="flat" cmpd="sng">
            <a:solidFill>
              <a:srgbClr val="52668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13199" y="6199286"/>
            <a:ext cx="2550983" cy="64934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3000"/>
              <a:buFont typeface="Source Sans Pro"/>
              <a:buNone/>
              <a:defRPr>
                <a:solidFill>
                  <a:srgbClr val="3A475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82588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2100"/>
              <a:buChar char="•"/>
              <a:defRPr>
                <a:solidFill>
                  <a:srgbClr val="3A4757"/>
                </a:solidFill>
              </a:defRPr>
            </a:lvl1pPr>
            <a:lvl2pPr marL="1219170" lvl="1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800"/>
              <a:buChar char="•"/>
              <a:defRPr>
                <a:solidFill>
                  <a:srgbClr val="3A4757"/>
                </a:solidFill>
              </a:defRPr>
            </a:lvl2pPr>
            <a:lvl3pPr marL="1828754" lvl="2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500"/>
              <a:buChar char="•"/>
              <a:defRPr>
                <a:solidFill>
                  <a:srgbClr val="3A4757"/>
                </a:solidFill>
              </a:defRPr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>
                <a:solidFill>
                  <a:srgbClr val="3A4757"/>
                </a:solidFill>
              </a:defRPr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>
                <a:solidFill>
                  <a:srgbClr val="3A4757"/>
                </a:solidFill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1339644" y="6356351"/>
            <a:ext cx="98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2482644" y="6356351"/>
            <a:ext cx="2335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4980037" y="6356349"/>
            <a:ext cx="1548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8" name="Google Shape;28;p3"/>
          <p:cNvSpPr txBox="1"/>
          <p:nvPr/>
        </p:nvSpPr>
        <p:spPr>
          <a:xfrm>
            <a:off x="0" y="6617455"/>
            <a:ext cx="15484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1752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Confidential</a:t>
            </a:r>
            <a:endParaRPr sz="1467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/>
          <p:nvPr/>
        </p:nvSpPr>
        <p:spPr>
          <a:xfrm>
            <a:off x="0" y="6103833"/>
            <a:ext cx="12192000" cy="870000"/>
          </a:xfrm>
          <a:prstGeom prst="rect">
            <a:avLst/>
          </a:prstGeom>
          <a:solidFill>
            <a:srgbClr val="526686"/>
          </a:solidFill>
          <a:ln w="12700" cap="flat" cmpd="sng">
            <a:solidFill>
              <a:srgbClr val="52668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Google Shape;31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13199" y="6199286"/>
            <a:ext cx="2550983" cy="649341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831851" y="1709739"/>
            <a:ext cx="10515600" cy="28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4500"/>
              <a:buFont typeface="Source Sans Pro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2400">
                <a:solidFill>
                  <a:srgbClr val="888888"/>
                </a:solidFill>
              </a:defRPr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2000">
                <a:solidFill>
                  <a:srgbClr val="888888"/>
                </a:solidFill>
              </a:defRPr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1467465" y="6395679"/>
            <a:ext cx="98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2610465" y="6395679"/>
            <a:ext cx="2335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5107857" y="6395679"/>
            <a:ext cx="1548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7" name="Google Shape;37;p4"/>
          <p:cNvSpPr txBox="1"/>
          <p:nvPr/>
        </p:nvSpPr>
        <p:spPr>
          <a:xfrm>
            <a:off x="0" y="6617455"/>
            <a:ext cx="15484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1752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Confidential</a:t>
            </a:r>
            <a:endParaRPr sz="1467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/>
          <p:nvPr/>
        </p:nvSpPr>
        <p:spPr>
          <a:xfrm>
            <a:off x="0" y="6103833"/>
            <a:ext cx="12192000" cy="870000"/>
          </a:xfrm>
          <a:prstGeom prst="rect">
            <a:avLst/>
          </a:prstGeom>
          <a:solidFill>
            <a:srgbClr val="526686"/>
          </a:solidFill>
          <a:ln w="12700" cap="flat" cmpd="sng">
            <a:solidFill>
              <a:srgbClr val="52668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" name="Google Shape;40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13199" y="6199286"/>
            <a:ext cx="2550983" cy="649341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1467465" y="6395679"/>
            <a:ext cx="98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2610465" y="6395679"/>
            <a:ext cx="2335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5107857" y="6395679"/>
            <a:ext cx="1548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7" name="Google Shape;47;p5"/>
          <p:cNvSpPr txBox="1"/>
          <p:nvPr/>
        </p:nvSpPr>
        <p:spPr>
          <a:xfrm>
            <a:off x="0" y="6617455"/>
            <a:ext cx="15484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1752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Confidential</a:t>
            </a:r>
            <a:endParaRPr sz="1467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/>
          <p:nvPr/>
        </p:nvSpPr>
        <p:spPr>
          <a:xfrm>
            <a:off x="0" y="6103833"/>
            <a:ext cx="12192000" cy="870000"/>
          </a:xfrm>
          <a:prstGeom prst="rect">
            <a:avLst/>
          </a:prstGeom>
          <a:solidFill>
            <a:srgbClr val="526686"/>
          </a:solidFill>
          <a:ln w="12700" cap="flat" cmpd="sng">
            <a:solidFill>
              <a:srgbClr val="52668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" name="Google Shape;50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13199" y="6199286"/>
            <a:ext cx="2550983" cy="649341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6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800"/>
              <a:buNone/>
              <a:defRPr sz="2400" b="1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500"/>
              <a:buNone/>
              <a:defRPr sz="2000" b="1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None/>
              <a:defRPr sz="1867" b="1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200"/>
              <a:buNone/>
              <a:defRPr sz="1600" b="1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200"/>
              <a:buNone/>
              <a:defRPr sz="1600" b="1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600" cy="36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2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800"/>
              <a:buNone/>
              <a:defRPr sz="2400" b="1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500"/>
              <a:buNone/>
              <a:defRPr sz="2000" b="1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None/>
              <a:defRPr sz="1867" b="1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200"/>
              <a:buNone/>
              <a:defRPr sz="1600" b="1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200"/>
              <a:buNone/>
              <a:defRPr sz="1600" b="1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200" cy="36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6"/>
          <p:cNvSpPr txBox="1">
            <a:spLocks noGrp="1"/>
          </p:cNvSpPr>
          <p:nvPr>
            <p:ph type="dt" idx="10"/>
          </p:nvPr>
        </p:nvSpPr>
        <p:spPr>
          <a:xfrm>
            <a:off x="1467465" y="6395679"/>
            <a:ext cx="98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"/>
          <p:cNvSpPr txBox="1">
            <a:spLocks noGrp="1"/>
          </p:cNvSpPr>
          <p:nvPr>
            <p:ph type="ftr" idx="11"/>
          </p:nvPr>
        </p:nvSpPr>
        <p:spPr>
          <a:xfrm>
            <a:off x="2610465" y="6395679"/>
            <a:ext cx="2335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sldNum" idx="12"/>
          </p:nvPr>
        </p:nvSpPr>
        <p:spPr>
          <a:xfrm>
            <a:off x="5107857" y="6395679"/>
            <a:ext cx="1548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9" name="Google Shape;59;p6"/>
          <p:cNvSpPr txBox="1"/>
          <p:nvPr/>
        </p:nvSpPr>
        <p:spPr>
          <a:xfrm>
            <a:off x="0" y="6617455"/>
            <a:ext cx="15484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1752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Confidential</a:t>
            </a:r>
            <a:endParaRPr sz="1467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/>
          <p:nvPr/>
        </p:nvSpPr>
        <p:spPr>
          <a:xfrm>
            <a:off x="0" y="6103833"/>
            <a:ext cx="12192000" cy="870000"/>
          </a:xfrm>
          <a:prstGeom prst="rect">
            <a:avLst/>
          </a:prstGeom>
          <a:solidFill>
            <a:srgbClr val="526686"/>
          </a:solidFill>
          <a:ln w="12700" cap="flat" cmpd="sng">
            <a:solidFill>
              <a:srgbClr val="52668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Google Shape;6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13199" y="6199286"/>
            <a:ext cx="2550983" cy="64934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dt" idx="10"/>
          </p:nvPr>
        </p:nvSpPr>
        <p:spPr>
          <a:xfrm>
            <a:off x="1467465" y="6395679"/>
            <a:ext cx="98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ftr" idx="11"/>
          </p:nvPr>
        </p:nvSpPr>
        <p:spPr>
          <a:xfrm>
            <a:off x="2610465" y="6395679"/>
            <a:ext cx="2335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sldNum" idx="12"/>
          </p:nvPr>
        </p:nvSpPr>
        <p:spPr>
          <a:xfrm>
            <a:off x="5107857" y="6395679"/>
            <a:ext cx="1548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67" name="Google Shape;67;p7"/>
          <p:cNvSpPr txBox="1"/>
          <p:nvPr/>
        </p:nvSpPr>
        <p:spPr>
          <a:xfrm>
            <a:off x="0" y="6617455"/>
            <a:ext cx="15484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1752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Confidential</a:t>
            </a:r>
            <a:endParaRPr sz="1467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"/>
          <p:cNvSpPr/>
          <p:nvPr/>
        </p:nvSpPr>
        <p:spPr>
          <a:xfrm>
            <a:off x="0" y="6103833"/>
            <a:ext cx="12192000" cy="870000"/>
          </a:xfrm>
          <a:prstGeom prst="rect">
            <a:avLst/>
          </a:prstGeom>
          <a:solidFill>
            <a:srgbClr val="526686"/>
          </a:solidFill>
          <a:ln w="12700" cap="flat" cmpd="sng">
            <a:solidFill>
              <a:srgbClr val="52668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13199" y="6199286"/>
            <a:ext cx="2550983" cy="64934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>
            <a:spLocks noGrp="1"/>
          </p:cNvSpPr>
          <p:nvPr>
            <p:ph type="dt" idx="10"/>
          </p:nvPr>
        </p:nvSpPr>
        <p:spPr>
          <a:xfrm>
            <a:off x="1467465" y="6395679"/>
            <a:ext cx="98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"/>
          <p:cNvSpPr txBox="1">
            <a:spLocks noGrp="1"/>
          </p:cNvSpPr>
          <p:nvPr>
            <p:ph type="ftr" idx="11"/>
          </p:nvPr>
        </p:nvSpPr>
        <p:spPr>
          <a:xfrm>
            <a:off x="2610465" y="6395679"/>
            <a:ext cx="2335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sldNum" idx="12"/>
          </p:nvPr>
        </p:nvSpPr>
        <p:spPr>
          <a:xfrm>
            <a:off x="5107857" y="6395679"/>
            <a:ext cx="1548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74" name="Google Shape;74;p8"/>
          <p:cNvSpPr txBox="1"/>
          <p:nvPr/>
        </p:nvSpPr>
        <p:spPr>
          <a:xfrm>
            <a:off x="0" y="6617455"/>
            <a:ext cx="15484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1752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Confidential</a:t>
            </a:r>
            <a:endParaRPr sz="1467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"/>
          <p:cNvSpPr/>
          <p:nvPr/>
        </p:nvSpPr>
        <p:spPr>
          <a:xfrm>
            <a:off x="0" y="6103833"/>
            <a:ext cx="12192000" cy="870000"/>
          </a:xfrm>
          <a:prstGeom prst="rect">
            <a:avLst/>
          </a:prstGeom>
          <a:solidFill>
            <a:srgbClr val="526686"/>
          </a:solidFill>
          <a:ln w="12700" cap="flat" cmpd="sng">
            <a:solidFill>
              <a:srgbClr val="52668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" name="Google Shape;7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13199" y="6199286"/>
            <a:ext cx="2550983" cy="64934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400" cy="1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2400"/>
              <a:buFont typeface="Source Sans Pro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000" cy="48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507987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2400"/>
              <a:buChar char="•"/>
              <a:defRPr sz="3200"/>
            </a:lvl1pPr>
            <a:lvl2pPr marL="1219170" lvl="1" indent="-48258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2100"/>
              <a:buChar char="•"/>
              <a:defRPr sz="2800"/>
            </a:lvl2pPr>
            <a:lvl3pPr marL="1828754" lvl="2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800"/>
              <a:buChar char="•"/>
              <a:defRPr sz="2400"/>
            </a:lvl3pPr>
            <a:lvl4pPr marL="2438339" lvl="3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500"/>
              <a:buChar char="•"/>
              <a:defRPr sz="2000"/>
            </a:lvl4pPr>
            <a:lvl5pPr marL="3047924" lvl="4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500"/>
              <a:buChar char="•"/>
              <a:defRPr sz="2000"/>
            </a:lvl5pPr>
            <a:lvl6pPr marL="3657509" lvl="5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6pPr>
            <a:lvl7pPr marL="4267093" lvl="6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7pPr>
            <a:lvl8pPr marL="4876678" lvl="7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8pPr>
            <a:lvl9pPr marL="5486263" lvl="8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400" cy="38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200"/>
              <a:buNone/>
              <a:defRPr sz="1600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100"/>
              <a:buNone/>
              <a:defRPr sz="1467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900"/>
              <a:buNone/>
              <a:defRPr sz="1200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800"/>
              <a:buNone/>
              <a:defRPr sz="1067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800"/>
              <a:buNone/>
              <a:defRPr sz="1067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9pPr>
          </a:lstStyle>
          <a:p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dt" idx="10"/>
          </p:nvPr>
        </p:nvSpPr>
        <p:spPr>
          <a:xfrm>
            <a:off x="1467465" y="6395679"/>
            <a:ext cx="98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ftr" idx="11"/>
          </p:nvPr>
        </p:nvSpPr>
        <p:spPr>
          <a:xfrm>
            <a:off x="2610465" y="6395679"/>
            <a:ext cx="2335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9"/>
          <p:cNvSpPr txBox="1">
            <a:spLocks noGrp="1"/>
          </p:cNvSpPr>
          <p:nvPr>
            <p:ph type="sldNum" idx="12"/>
          </p:nvPr>
        </p:nvSpPr>
        <p:spPr>
          <a:xfrm>
            <a:off x="5107857" y="6395679"/>
            <a:ext cx="1548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84" name="Google Shape;84;p9"/>
          <p:cNvSpPr txBox="1"/>
          <p:nvPr/>
        </p:nvSpPr>
        <p:spPr>
          <a:xfrm>
            <a:off x="0" y="6617455"/>
            <a:ext cx="15484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1752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Confidential</a:t>
            </a:r>
            <a:endParaRPr sz="1467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"/>
          <p:cNvSpPr/>
          <p:nvPr/>
        </p:nvSpPr>
        <p:spPr>
          <a:xfrm>
            <a:off x="0" y="6103833"/>
            <a:ext cx="12192000" cy="870000"/>
          </a:xfrm>
          <a:prstGeom prst="rect">
            <a:avLst/>
          </a:prstGeom>
          <a:solidFill>
            <a:srgbClr val="526686"/>
          </a:solidFill>
          <a:ln w="12700" cap="flat" cmpd="sng">
            <a:solidFill>
              <a:srgbClr val="52668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13199" y="6199286"/>
            <a:ext cx="2550983" cy="64934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400" cy="1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2400"/>
              <a:buFont typeface="Source Sans Pro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000" cy="48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2400"/>
              <a:buFont typeface="Arial"/>
              <a:buNone/>
              <a:defRPr sz="3200" b="1" i="0" u="none" strike="noStrike" cap="none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2100"/>
              <a:buFont typeface="Arial"/>
              <a:buNone/>
              <a:defRPr sz="2800" b="0" i="0" u="none" strike="noStrike" cap="none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3A4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3A4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3A4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400" cy="38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200"/>
              <a:buNone/>
              <a:defRPr sz="1600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100"/>
              <a:buNone/>
              <a:defRPr sz="1467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900"/>
              <a:buNone/>
              <a:defRPr sz="1200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800"/>
              <a:buNone/>
              <a:defRPr sz="1067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800"/>
              <a:buNone/>
              <a:defRPr sz="1067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9pPr>
          </a:lstStyle>
          <a:p>
            <a:endParaRPr/>
          </a:p>
        </p:txBody>
      </p:sp>
      <p:sp>
        <p:nvSpPr>
          <p:cNvPr id="91" name="Google Shape;91;p10"/>
          <p:cNvSpPr txBox="1">
            <a:spLocks noGrp="1"/>
          </p:cNvSpPr>
          <p:nvPr>
            <p:ph type="dt" idx="10"/>
          </p:nvPr>
        </p:nvSpPr>
        <p:spPr>
          <a:xfrm>
            <a:off x="1467465" y="6395679"/>
            <a:ext cx="98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0"/>
          <p:cNvSpPr txBox="1">
            <a:spLocks noGrp="1"/>
          </p:cNvSpPr>
          <p:nvPr>
            <p:ph type="ftr" idx="11"/>
          </p:nvPr>
        </p:nvSpPr>
        <p:spPr>
          <a:xfrm>
            <a:off x="2610465" y="6395679"/>
            <a:ext cx="2335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0"/>
          <p:cNvSpPr txBox="1">
            <a:spLocks noGrp="1"/>
          </p:cNvSpPr>
          <p:nvPr>
            <p:ph type="sldNum" idx="12"/>
          </p:nvPr>
        </p:nvSpPr>
        <p:spPr>
          <a:xfrm>
            <a:off x="5107857" y="6395679"/>
            <a:ext cx="1548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94" name="Google Shape;94;p10"/>
          <p:cNvSpPr txBox="1"/>
          <p:nvPr/>
        </p:nvSpPr>
        <p:spPr>
          <a:xfrm>
            <a:off x="0" y="6617455"/>
            <a:ext cx="15484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1752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Confidential</a:t>
            </a:r>
            <a:endParaRPr sz="1467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"/>
          <p:cNvSpPr/>
          <p:nvPr/>
        </p:nvSpPr>
        <p:spPr>
          <a:xfrm>
            <a:off x="0" y="6103833"/>
            <a:ext cx="12192000" cy="870000"/>
          </a:xfrm>
          <a:prstGeom prst="rect">
            <a:avLst/>
          </a:prstGeom>
          <a:solidFill>
            <a:srgbClr val="526686"/>
          </a:solidFill>
          <a:ln w="12700" cap="flat" cmpd="sng">
            <a:solidFill>
              <a:srgbClr val="52668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13199" y="6199286"/>
            <a:ext cx="2550983" cy="64934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1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1"/>
          <p:cNvSpPr txBox="1">
            <a:spLocks noGrp="1"/>
          </p:cNvSpPr>
          <p:nvPr>
            <p:ph type="dt" idx="10"/>
          </p:nvPr>
        </p:nvSpPr>
        <p:spPr>
          <a:xfrm>
            <a:off x="1467465" y="6395679"/>
            <a:ext cx="98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1"/>
          <p:cNvSpPr txBox="1">
            <a:spLocks noGrp="1"/>
          </p:cNvSpPr>
          <p:nvPr>
            <p:ph type="ftr" idx="11"/>
          </p:nvPr>
        </p:nvSpPr>
        <p:spPr>
          <a:xfrm>
            <a:off x="2610465" y="6395679"/>
            <a:ext cx="2335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1"/>
          <p:cNvSpPr txBox="1">
            <a:spLocks noGrp="1"/>
          </p:cNvSpPr>
          <p:nvPr>
            <p:ph type="sldNum" idx="12"/>
          </p:nvPr>
        </p:nvSpPr>
        <p:spPr>
          <a:xfrm>
            <a:off x="5107857" y="6395679"/>
            <a:ext cx="1548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03" name="Google Shape;103;p11"/>
          <p:cNvSpPr txBox="1"/>
          <p:nvPr/>
        </p:nvSpPr>
        <p:spPr>
          <a:xfrm>
            <a:off x="0" y="6617455"/>
            <a:ext cx="15484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1752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Confidential</a:t>
            </a:r>
            <a:endParaRPr sz="1467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2"/>
          <p:cNvSpPr txBox="1">
            <a:spLocks noGrp="1"/>
          </p:cNvSpPr>
          <p:nvPr>
            <p:ph type="title"/>
          </p:nvPr>
        </p:nvSpPr>
        <p:spPr>
          <a:xfrm rot="5400000">
            <a:off x="7133400" y="1956725"/>
            <a:ext cx="5812000" cy="2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2"/>
          <p:cNvSpPr txBox="1">
            <a:spLocks noGrp="1"/>
          </p:cNvSpPr>
          <p:nvPr>
            <p:ph type="body" idx="1"/>
          </p:nvPr>
        </p:nvSpPr>
        <p:spPr>
          <a:xfrm rot="5400000">
            <a:off x="1799300" y="-596075"/>
            <a:ext cx="5812000" cy="7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A4757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2"/>
          <p:cNvSpPr/>
          <p:nvPr/>
        </p:nvSpPr>
        <p:spPr>
          <a:xfrm>
            <a:off x="0" y="1"/>
            <a:ext cx="838000" cy="6858000"/>
          </a:xfrm>
          <a:prstGeom prst="rect">
            <a:avLst/>
          </a:prstGeom>
          <a:solidFill>
            <a:srgbClr val="526686"/>
          </a:solidFill>
          <a:ln w="12700" cap="flat" cmpd="sng">
            <a:solidFill>
              <a:srgbClr val="52668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-856390" y="5121315"/>
            <a:ext cx="2550983" cy="64934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/>
          <p:nvPr/>
        </p:nvSpPr>
        <p:spPr>
          <a:xfrm>
            <a:off x="838100" y="6416000"/>
            <a:ext cx="452400" cy="44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" name="Google Shape;111;p13"/>
          <p:cNvCxnSpPr/>
          <p:nvPr/>
        </p:nvCxnSpPr>
        <p:spPr>
          <a:xfrm>
            <a:off x="3303632" y="554200"/>
            <a:ext cx="83256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2" name="Google Shape;112;p13"/>
          <p:cNvCxnSpPr/>
          <p:nvPr/>
        </p:nvCxnSpPr>
        <p:spPr>
          <a:xfrm>
            <a:off x="3303632" y="6320000"/>
            <a:ext cx="8325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3" name="Google Shape;113;p13"/>
          <p:cNvCxnSpPr/>
          <p:nvPr/>
        </p:nvCxnSpPr>
        <p:spPr>
          <a:xfrm>
            <a:off x="566931" y="554200"/>
            <a:ext cx="2444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4" name="Google Shape;114;p13"/>
          <p:cNvSpPr txBox="1">
            <a:spLocks noGrp="1"/>
          </p:cNvSpPr>
          <p:nvPr>
            <p:ph type="title"/>
          </p:nvPr>
        </p:nvSpPr>
        <p:spPr>
          <a:xfrm>
            <a:off x="3200333" y="767933"/>
            <a:ext cx="8428800" cy="847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body" idx="1"/>
          </p:nvPr>
        </p:nvSpPr>
        <p:spPr>
          <a:xfrm>
            <a:off x="3213483" y="2127701"/>
            <a:ext cx="8428800" cy="4003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82588" rtl="0">
              <a:spcBef>
                <a:spcPts val="1067"/>
              </a:spcBef>
              <a:spcAft>
                <a:spcPts val="0"/>
              </a:spcAft>
              <a:buSzPts val="2100"/>
              <a:buChar char="•"/>
              <a:defRPr/>
            </a:lvl1pPr>
            <a:lvl2pPr marL="1219170" lvl="1" indent="-457189" rtl="0">
              <a:spcBef>
                <a:spcPts val="533"/>
              </a:spcBef>
              <a:spcAft>
                <a:spcPts val="0"/>
              </a:spcAft>
              <a:buSzPts val="1800"/>
              <a:buChar char="•"/>
              <a:defRPr/>
            </a:lvl2pPr>
            <a:lvl3pPr marL="1828754" lvl="2" indent="-431789" rtl="0">
              <a:spcBef>
                <a:spcPts val="533"/>
              </a:spcBef>
              <a:spcAft>
                <a:spcPts val="0"/>
              </a:spcAft>
              <a:buSzPts val="1500"/>
              <a:buChar char="•"/>
              <a:defRPr/>
            </a:lvl3pPr>
            <a:lvl4pPr marL="2438339" lvl="3" indent="-423323" rtl="0"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4pPr>
            <a:lvl5pPr marL="3047924" lvl="4" indent="-423323" rtl="0"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5pPr>
            <a:lvl6pPr marL="3657509" lvl="5" indent="-423323" rtl="0"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6pPr>
            <a:lvl7pPr marL="4267093" lvl="6" indent="-423323" rtl="0"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7pPr>
            <a:lvl8pPr marL="4876678" lvl="7" indent="-423323" rtl="0"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8pPr>
            <a:lvl9pPr marL="5486263" lvl="8" indent="-423323" rtl="0"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13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1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33" b="1" i="0">
                <a:solidFill>
                  <a:srgbClr val="01206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33" b="1" i="0">
                <a:solidFill>
                  <a:srgbClr val="01206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33" b="1" i="0">
                <a:solidFill>
                  <a:srgbClr val="01206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33" b="1" i="0">
                <a:solidFill>
                  <a:srgbClr val="01206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118531" y="918266"/>
            <a:ext cx="706120" cy="5864013"/>
          </a:xfrm>
          <a:custGeom>
            <a:avLst/>
            <a:gdLst/>
            <a:ahLst/>
            <a:cxnLst/>
            <a:rect l="l" t="t" r="r" b="b"/>
            <a:pathLst>
              <a:path w="529590" h="4398010">
                <a:moveTo>
                  <a:pt x="0" y="0"/>
                </a:moveTo>
                <a:lnTo>
                  <a:pt x="0" y="4038218"/>
                </a:lnTo>
                <a:lnTo>
                  <a:pt x="529595" y="4397650"/>
                </a:lnTo>
                <a:lnTo>
                  <a:pt x="529595" y="359431"/>
                </a:lnTo>
                <a:lnTo>
                  <a:pt x="0" y="0"/>
                </a:lnTo>
                <a:close/>
              </a:path>
            </a:pathLst>
          </a:custGeom>
          <a:solidFill>
            <a:srgbClr val="2F55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1117878" y="643467"/>
            <a:ext cx="420793" cy="5669280"/>
          </a:xfrm>
          <a:custGeom>
            <a:avLst/>
            <a:gdLst/>
            <a:ahLst/>
            <a:cxnLst/>
            <a:rect l="l" t="t" r="r" b="b"/>
            <a:pathLst>
              <a:path w="315595" h="4251960">
                <a:moveTo>
                  <a:pt x="315230" y="0"/>
                </a:moveTo>
                <a:lnTo>
                  <a:pt x="0" y="200143"/>
                </a:lnTo>
                <a:lnTo>
                  <a:pt x="0" y="4251688"/>
                </a:lnTo>
                <a:lnTo>
                  <a:pt x="315230" y="4049742"/>
                </a:lnTo>
                <a:lnTo>
                  <a:pt x="315230" y="0"/>
                </a:lnTo>
                <a:close/>
              </a:path>
            </a:pathLst>
          </a:custGeom>
          <a:solidFill>
            <a:srgbClr val="203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638387" y="643467"/>
            <a:ext cx="10933853" cy="5392420"/>
          </a:xfrm>
          <a:custGeom>
            <a:avLst/>
            <a:gdLst/>
            <a:ahLst/>
            <a:cxnLst/>
            <a:rect l="l" t="t" r="r" b="b"/>
            <a:pathLst>
              <a:path w="8200390" h="4044315">
                <a:moveTo>
                  <a:pt x="8200127" y="0"/>
                </a:moveTo>
                <a:lnTo>
                  <a:pt x="0" y="0"/>
                </a:lnTo>
                <a:lnTo>
                  <a:pt x="0" y="4043957"/>
                </a:lnTo>
                <a:lnTo>
                  <a:pt x="8200127" y="4043957"/>
                </a:lnTo>
                <a:lnTo>
                  <a:pt x="82001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638387" y="643467"/>
            <a:ext cx="10933853" cy="5392420"/>
          </a:xfrm>
          <a:custGeom>
            <a:avLst/>
            <a:gdLst/>
            <a:ahLst/>
            <a:cxnLst/>
            <a:rect l="l" t="t" r="r" b="b"/>
            <a:pathLst>
              <a:path w="8200390" h="4044315">
                <a:moveTo>
                  <a:pt x="0" y="0"/>
                </a:moveTo>
                <a:lnTo>
                  <a:pt x="8200127" y="0"/>
                </a:lnTo>
                <a:lnTo>
                  <a:pt x="8200127" y="4043958"/>
                </a:lnTo>
                <a:lnTo>
                  <a:pt x="0" y="4043958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3578" y="2821183"/>
            <a:ext cx="4534381" cy="1031571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6527871" y="1566387"/>
            <a:ext cx="0" cy="3547533"/>
          </a:xfrm>
          <a:custGeom>
            <a:avLst/>
            <a:gdLst/>
            <a:ahLst/>
            <a:cxnLst/>
            <a:rect l="l" t="t" r="r" b="b"/>
            <a:pathLst>
              <a:path h="2660650">
                <a:moveTo>
                  <a:pt x="0" y="0"/>
                </a:moveTo>
                <a:lnTo>
                  <a:pt x="1" y="2660280"/>
                </a:lnTo>
              </a:path>
            </a:pathLst>
          </a:custGeom>
          <a:ln w="19050">
            <a:solidFill>
              <a:srgbClr val="26D1F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42912" y="1402079"/>
            <a:ext cx="3799840" cy="1174495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42912" y="2787903"/>
            <a:ext cx="3836416" cy="117449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42913" y="4234687"/>
            <a:ext cx="3113023" cy="117449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48799" y="4234687"/>
            <a:ext cx="995679" cy="1174495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737344" y="4234687"/>
            <a:ext cx="1036320" cy="11744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65584810-9B88-49EE-86CA-CCDB9D1DD88E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959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7F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2570" y="1499207"/>
            <a:ext cx="5975851" cy="5872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50" b="1" i="0">
                <a:solidFill>
                  <a:srgbClr val="20368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22764" y="1439527"/>
            <a:ext cx="5126339" cy="2173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50" b="0" i="0">
                <a:solidFill>
                  <a:srgbClr val="20368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3000"/>
              <a:buFont typeface="Source Sans Pro"/>
              <a:buNone/>
              <a:defRPr sz="3000" b="0" i="0" u="none" strike="noStrike" cap="none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A4757"/>
              </a:buClr>
              <a:buSzPts val="2100"/>
              <a:buFont typeface="Arial"/>
              <a:buChar char="•"/>
              <a:defRPr sz="2100" b="1" i="0" u="none" strike="noStrike" cap="none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4757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4757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3A4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A4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A4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1467465" y="6395679"/>
            <a:ext cx="98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 u="none" strike="noStrike" cap="none">
                <a:solidFill>
                  <a:srgbClr val="F1752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2610465" y="6395679"/>
            <a:ext cx="2335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 u="none" strike="noStrike" cap="none">
                <a:solidFill>
                  <a:srgbClr val="F1752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5107857" y="6395679"/>
            <a:ext cx="1548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1752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1752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1752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1752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1752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1752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1752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1752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1752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1" name="Google Shape;11;p1"/>
          <p:cNvSpPr txBox="1"/>
          <p:nvPr/>
        </p:nvSpPr>
        <p:spPr>
          <a:xfrm>
            <a:off x="0" y="6492875"/>
            <a:ext cx="15484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 i="0" u="none" strike="noStrike" cap="none">
                <a:solidFill>
                  <a:srgbClr val="F1752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Confidential</a:t>
            </a:r>
            <a:endParaRPr sz="1467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915" y="-15579"/>
            <a:ext cx="4536439" cy="602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1206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11" Type="http://schemas.openxmlformats.org/officeDocument/2006/relationships/image" Target="../media/image51.jpg"/><Relationship Id="rId5" Type="http://schemas.openxmlformats.org/officeDocument/2006/relationships/image" Target="../media/image45.png"/><Relationship Id="rId10" Type="http://schemas.openxmlformats.org/officeDocument/2006/relationships/image" Target="../media/image50.jpg"/><Relationship Id="rId4" Type="http://schemas.openxmlformats.org/officeDocument/2006/relationships/image" Target="../media/image44.png"/><Relationship Id="rId9" Type="http://schemas.openxmlformats.org/officeDocument/2006/relationships/image" Target="../media/image49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4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hyperlink" Target="mailto:partners@confidanthealth.com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8.xml"/><Relationship Id="rId1" Type="http://schemas.openxmlformats.org/officeDocument/2006/relationships/video" Target="https://www.youtube.com/embed/A7853i7ZfPI?feature=oembed" TargetMode="External"/><Relationship Id="rId6" Type="http://schemas.openxmlformats.org/officeDocument/2006/relationships/image" Target="../media/image82.jpe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jonathan.peters@betterlifepartners.co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3.png"/><Relationship Id="rId4" Type="http://schemas.openxmlformats.org/officeDocument/2006/relationships/image" Target="../media/image8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0.png"/><Relationship Id="rId5" Type="http://schemas.openxmlformats.org/officeDocument/2006/relationships/image" Target="../media/image78.png"/><Relationship Id="rId4" Type="http://schemas.openxmlformats.org/officeDocument/2006/relationships/image" Target="../media/image8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8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8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6.png"/><Relationship Id="rId4" Type="http://schemas.openxmlformats.org/officeDocument/2006/relationships/image" Target="../media/image8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8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7.png"/><Relationship Id="rId4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8.png"/><Relationship Id="rId4" Type="http://schemas.openxmlformats.org/officeDocument/2006/relationships/image" Target="../media/image8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8.png"/><Relationship Id="rId4" Type="http://schemas.openxmlformats.org/officeDocument/2006/relationships/image" Target="../media/image8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9.png"/><Relationship Id="rId4" Type="http://schemas.openxmlformats.org/officeDocument/2006/relationships/image" Target="../media/image8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8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8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90.png"/><Relationship Id="rId4" Type="http://schemas.openxmlformats.org/officeDocument/2006/relationships/image" Target="../media/image8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8.xml"/><Relationship Id="rId6" Type="http://schemas.openxmlformats.org/officeDocument/2006/relationships/hyperlink" Target="mailto:weakentheimpossible@gmail.com" TargetMode="External"/><Relationship Id="rId5" Type="http://schemas.openxmlformats.org/officeDocument/2006/relationships/hyperlink" Target="mailto:jonathan.peters@betterlifepartners.com" TargetMode="External"/><Relationship Id="rId4" Type="http://schemas.openxmlformats.org/officeDocument/2006/relationships/image" Target="../media/image8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3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3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urveymonkey.com/r/HSACoP08152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161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3F27007E-AB66-46A2-8F76-E2E97E24A95D}"/>
              </a:ext>
            </a:extLst>
          </p:cNvPr>
          <p:cNvSpPr txBox="1">
            <a:spLocks/>
          </p:cNvSpPr>
          <p:nvPr/>
        </p:nvSpPr>
        <p:spPr>
          <a:xfrm>
            <a:off x="236854" y="1190847"/>
            <a:ext cx="11432824" cy="294011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i="0" kern="1200" cap="all" spc="7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</a:t>
            </a:r>
            <a:r>
              <a:rPr lang="en-US" sz="4800" cap="small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are</a:t>
            </a:r>
            <a:r>
              <a:rPr lang="en-US" sz="4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</a:t>
            </a:r>
            <a:r>
              <a:rPr lang="en-US" sz="4800" cap="small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fter</a:t>
            </a:r>
            <a:r>
              <a:rPr lang="en-US" sz="4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</a:t>
            </a:r>
            <a:r>
              <a:rPr lang="en-US" sz="4800" cap="small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risis</a:t>
            </a:r>
            <a:r>
              <a:rPr lang="en-US" sz="4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</a:t>
            </a:r>
            <a:r>
              <a:rPr lang="en-US" sz="4800" cap="small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lternatives</a:t>
            </a:r>
            <a:r>
              <a:rPr lang="en-US" sz="4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</a:t>
            </a:r>
            <a:r>
              <a:rPr lang="en-US" sz="4800" cap="small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fter</a:t>
            </a:r>
            <a:r>
              <a:rPr lang="en-US" sz="4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ed </a:t>
            </a:r>
            <a:r>
              <a:rPr lang="en-US" sz="4800" cap="small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Discharge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all" spc="65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w Cen MT"/>
              <a:ea typeface="Calibri" panose="020F0502020204030204" pitchFamily="34" charset="0"/>
              <a:cs typeface="+mj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181A8B-E162-4A08-B0D7-A5CB43741624}"/>
              </a:ext>
            </a:extLst>
          </p:cNvPr>
          <p:cNvSpPr txBox="1">
            <a:spLocks/>
          </p:cNvSpPr>
          <p:nvPr/>
        </p:nvSpPr>
        <p:spPr>
          <a:xfrm>
            <a:off x="6328787" y="2803849"/>
            <a:ext cx="5626360" cy="260482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 cap="all" spc="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FAFD76-33C4-2E60-FC3D-C0633A9F3A1B}"/>
              </a:ext>
            </a:extLst>
          </p:cNvPr>
          <p:cNvSpPr txBox="1"/>
          <p:nvPr/>
        </p:nvSpPr>
        <p:spPr>
          <a:xfrm>
            <a:off x="1047396" y="5069805"/>
            <a:ext cx="33317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Sponsored &amp; Facilitated by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3866B8-15F8-699E-AFAE-5EE675AD4A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92" b="17292"/>
          <a:stretch/>
        </p:blipFill>
        <p:spPr>
          <a:xfrm>
            <a:off x="1806727" y="5535613"/>
            <a:ext cx="2002073" cy="87312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4F1701B-44E7-4816-8221-FC50415159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7067" y="5142566"/>
            <a:ext cx="4915782" cy="1456976"/>
          </a:xfrm>
        </p:spPr>
        <p:txBody>
          <a:bodyPr vert="horz" lIns="0" tIns="0" rIns="0" bIns="0" rtlCol="0">
            <a:norm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Hospital System Addictions Care Community of Practice</a:t>
            </a:r>
          </a:p>
          <a:p>
            <a:pPr algn="ctr"/>
            <a:r>
              <a:rPr lang="en-US" sz="1800" b="1" dirty="0">
                <a:solidFill>
                  <a:srgbClr val="425A8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Thursday, August 15, 2024</a:t>
            </a:r>
            <a:endParaRPr lang="en-US" sz="1800" b="1" dirty="0">
              <a:solidFill>
                <a:srgbClr val="425A8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red square with a white apple in it&#10;&#10;Description automatically generated">
            <a:extLst>
              <a:ext uri="{FF2B5EF4-FFF2-40B4-BE49-F238E27FC236}">
                <a16:creationId xmlns:a16="http://schemas.microsoft.com/office/drawing/2014/main" id="{526DEB7A-4467-FF52-F4B3-CAB649CF9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06" y="5482322"/>
            <a:ext cx="1365766" cy="979709"/>
          </a:xfrm>
          <a:prstGeom prst="rect">
            <a:avLst/>
          </a:prstGeom>
        </p:spPr>
      </p:pic>
      <p:pic>
        <p:nvPicPr>
          <p:cNvPr id="9" name="Picture 8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1AEAAF70-4799-9BB5-7F39-785F1A3F22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059"/>
          <a:stretch/>
        </p:blipFill>
        <p:spPr>
          <a:xfrm>
            <a:off x="3847885" y="5261449"/>
            <a:ext cx="1365766" cy="142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8023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CD333CBE-B699-4E3B-9F45-C045F7734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7727C-A2E9-4AF4-B157-DE5F23899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417" y="2977401"/>
            <a:ext cx="4692294" cy="90319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marL="0" marR="0">
              <a:lnSpc>
                <a:spcPct val="80000"/>
              </a:lnSpc>
              <a:spcAft>
                <a:spcPts val="0"/>
              </a:spcAft>
            </a:pPr>
            <a:br>
              <a:rPr lang="en-US" sz="5600" kern="1200" spc="-120" baseline="0" dirty="0">
                <a:solidFill>
                  <a:schemeClr val="bg1">
                    <a:lumMod val="95000"/>
                  </a:schemeClr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6000" b="1" dirty="0">
                <a:solidFill>
                  <a:schemeClr val="bg1">
                    <a:lumMod val="9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Housekeeping</a:t>
            </a:r>
            <a:endParaRPr lang="en-US" b="1" dirty="0">
              <a:solidFill>
                <a:schemeClr val="bg1">
                  <a:lumMod val="9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FCA118C4-32A6-466D-8453-BA738103A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2536" y="0"/>
            <a:ext cx="673946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CF9E316-7FF4-2F6C-BFAF-0E97362E99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6" r="23232" b="-3"/>
          <a:stretch/>
        </p:blipFill>
        <p:spPr bwMode="auto">
          <a:xfrm>
            <a:off x="6096000" y="629265"/>
            <a:ext cx="5452536" cy="558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680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5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772C8-5843-D9CC-AC4B-8EB7CB3E6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342" y="2024012"/>
            <a:ext cx="2879816" cy="2809976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 dirty="0">
                <a:solidFill>
                  <a:srgbClr val="FFFFFF"/>
                </a:solidFill>
              </a:rPr>
              <a:t>Zoom Engagement Tools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2554603-B802-77D2-3D71-52DCBD3FE4F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2984" y="228262"/>
            <a:ext cx="4746584" cy="280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CB8DCB-0DA2-BAFC-B083-85716C664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ACADC2-5540-4A2D-9C00-E9B6F03F16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E460F0-8E94-C961-5D2D-2EE285444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9124" y="3498227"/>
            <a:ext cx="6617533" cy="3131511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547CEA5-02A9-5104-77C6-573E6CC622B9}"/>
              </a:ext>
            </a:extLst>
          </p:cNvPr>
          <p:cNvCxnSpPr>
            <a:cxnSpLocks/>
          </p:cNvCxnSpPr>
          <p:nvPr/>
        </p:nvCxnSpPr>
        <p:spPr>
          <a:xfrm flipH="1">
            <a:off x="7731889" y="6111433"/>
            <a:ext cx="486136" cy="115747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745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4A52-1C12-73EB-2F11-629944E25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</p:spPr>
        <p:txBody>
          <a:bodyPr>
            <a:norm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Meeting Objectives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37C12F36-A15D-9AA8-A4EA-497F8C0D39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087285"/>
              </p:ext>
            </p:extLst>
          </p:nvPr>
        </p:nvGraphicFramePr>
        <p:xfrm>
          <a:off x="676275" y="2373549"/>
          <a:ext cx="10753725" cy="3599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94530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D39D9-6BDB-E270-18E4-DE8E5A6FA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925" y="268039"/>
            <a:ext cx="10772775" cy="1658198"/>
          </a:xfrm>
        </p:spPr>
        <p:txBody>
          <a:bodyPr/>
          <a:lstStyle/>
          <a:p>
            <a:r>
              <a:rPr lang="en-US" b="1" dirty="0">
                <a:solidFill>
                  <a:srgbClr val="389EB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Today’s Presenters</a:t>
            </a:r>
          </a:p>
        </p:txBody>
      </p:sp>
      <p:pic>
        <p:nvPicPr>
          <p:cNvPr id="10" name="Content Placeholder 4" descr="A person with glasses and a turtleneck&#10;&#10;Description automatically generated">
            <a:extLst>
              <a:ext uri="{FF2B5EF4-FFF2-40B4-BE49-F238E27FC236}">
                <a16:creationId xmlns:a16="http://schemas.microsoft.com/office/drawing/2014/main" id="{C1B20553-EFBF-DBA7-EB5F-FAA0A7BA8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381" y="1842236"/>
            <a:ext cx="2887215" cy="3293885"/>
          </a:xfrm>
          <a:prstGeom prst="rect">
            <a:avLst/>
          </a:prstGeom>
        </p:spPr>
      </p:pic>
      <p:pic>
        <p:nvPicPr>
          <p:cNvPr id="11" name="Picture 10" descr="A person wearing glasses and a plaid shirt&#10;&#10;Description automatically generated">
            <a:extLst>
              <a:ext uri="{FF2B5EF4-FFF2-40B4-BE49-F238E27FC236}">
                <a16:creationId xmlns:a16="http://schemas.microsoft.com/office/drawing/2014/main" id="{87A25532-02A5-81C3-C7AD-12ECA11DD8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057" y="1842236"/>
            <a:ext cx="3293885" cy="329388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5467CCC-249A-51CD-1C27-D9C4D481895E}"/>
              </a:ext>
            </a:extLst>
          </p:cNvPr>
          <p:cNvSpPr txBox="1"/>
          <p:nvPr/>
        </p:nvSpPr>
        <p:spPr>
          <a:xfrm>
            <a:off x="1396412" y="5416286"/>
            <a:ext cx="2965237" cy="942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25196">
              <a:spcAft>
                <a:spcPts val="600"/>
              </a:spcAft>
            </a:pPr>
            <a:r>
              <a:rPr lang="en-US" sz="1674" b="1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Jill Fitzgerald, M.S.W., LICSW</a:t>
            </a:r>
          </a:p>
          <a:p>
            <a:pPr algn="ctr" defTabSz="425196">
              <a:spcAft>
                <a:spcPts val="600"/>
              </a:spcAft>
            </a:pPr>
            <a:r>
              <a:rPr lang="en-US" sz="1674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Senior Vice President of Clinical Operations, Confidant Health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3E8413-FCF5-93FF-EBC9-4A4540640B2F}"/>
              </a:ext>
            </a:extLst>
          </p:cNvPr>
          <p:cNvSpPr txBox="1"/>
          <p:nvPr/>
        </p:nvSpPr>
        <p:spPr>
          <a:xfrm>
            <a:off x="4449057" y="5416286"/>
            <a:ext cx="3293885" cy="942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25196">
              <a:spcAft>
                <a:spcPts val="600"/>
              </a:spcAft>
            </a:pPr>
            <a:r>
              <a:rPr lang="en-US" sz="1674" b="1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Jon Peters, D.O.</a:t>
            </a:r>
          </a:p>
          <a:p>
            <a:pPr algn="ctr" defTabSz="425196">
              <a:spcAft>
                <a:spcPts val="600"/>
              </a:spcAft>
            </a:pPr>
            <a:r>
              <a:rPr lang="en-US" sz="1674"/>
              <a:t>Medical Director</a:t>
            </a:r>
            <a:r>
              <a:rPr lang="en-US" sz="1674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Better Life Partners</a:t>
            </a:r>
            <a:endParaRPr lang="en-US" dirty="0"/>
          </a:p>
        </p:txBody>
      </p:sp>
      <p:pic>
        <p:nvPicPr>
          <p:cNvPr id="15" name="Picture 14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EB34515F-85BD-1B38-2684-6380CD26FE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" r="9900"/>
          <a:stretch/>
        </p:blipFill>
        <p:spPr>
          <a:xfrm>
            <a:off x="7840403" y="1842236"/>
            <a:ext cx="2746495" cy="329388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313950D-E5ED-D212-0D92-3028FD06E680}"/>
              </a:ext>
            </a:extLst>
          </p:cNvPr>
          <p:cNvSpPr txBox="1"/>
          <p:nvPr/>
        </p:nvSpPr>
        <p:spPr>
          <a:xfrm>
            <a:off x="7840403" y="5416286"/>
            <a:ext cx="2746495" cy="684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25196">
              <a:spcAft>
                <a:spcPts val="600"/>
              </a:spcAft>
            </a:pPr>
            <a:r>
              <a:rPr lang="en-US" sz="1674" b="1">
                <a:latin typeface="Cambria" panose="02040503050406030204" pitchFamily="18" charset="0"/>
                <a:ea typeface="Cambria" panose="02040503050406030204" pitchFamily="18" charset="0"/>
              </a:rPr>
              <a:t>Zach Jenson</a:t>
            </a:r>
            <a:endParaRPr lang="en-US" sz="1674" b="1" kern="120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algn="ctr" defTabSz="425196">
              <a:spcAft>
                <a:spcPts val="600"/>
              </a:spcAft>
            </a:pPr>
            <a:r>
              <a:rPr lang="en-US" sz="1674"/>
              <a:t>Co-founder, Aspire365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290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5966" y="4877383"/>
            <a:ext cx="8178386" cy="1312685"/>
          </a:xfrm>
          <a:prstGeom prst="rect">
            <a:avLst/>
          </a:prstGeom>
        </p:spPr>
        <p:txBody>
          <a:bodyPr vert="horz" wrap="square" lIns="0" tIns="198693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1565"/>
              </a:spcBef>
            </a:pPr>
            <a:r>
              <a:rPr sz="3729" b="1" spc="-52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3729" b="1" spc="-2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b="1" spc="-76" dirty="0">
                <a:solidFill>
                  <a:srgbClr val="FFFFFF"/>
                </a:solidFill>
                <a:latin typeface="Arial"/>
                <a:cs typeface="Arial"/>
              </a:rPr>
              <a:t>future</a:t>
            </a:r>
            <a:r>
              <a:rPr sz="3729" b="1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b="1" spc="-6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3729" b="1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b="1" spc="-85" dirty="0">
                <a:solidFill>
                  <a:srgbClr val="FFFFFF"/>
                </a:solidFill>
                <a:latin typeface="Arial"/>
                <a:cs typeface="Arial"/>
              </a:rPr>
              <a:t>behavioral</a:t>
            </a:r>
            <a:r>
              <a:rPr sz="3729" b="1" spc="-17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b="1" spc="-79" dirty="0">
                <a:solidFill>
                  <a:srgbClr val="FFFFFF"/>
                </a:solidFill>
                <a:latin typeface="Arial"/>
                <a:cs typeface="Arial"/>
              </a:rPr>
              <a:t>health,</a:t>
            </a:r>
            <a:r>
              <a:rPr sz="3729" b="1" spc="-17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b="1" spc="-33" dirty="0">
                <a:solidFill>
                  <a:srgbClr val="FFFFFF"/>
                </a:solidFill>
                <a:latin typeface="Arial"/>
                <a:cs typeface="Arial"/>
              </a:rPr>
              <a:t>toda</a:t>
            </a:r>
            <a:r>
              <a:rPr sz="3729" b="1" spc="-306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3729" b="1" spc="58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3729" dirty="0">
              <a:latin typeface="Arial"/>
              <a:cs typeface="Arial"/>
            </a:endParaRPr>
          </a:p>
          <a:p>
            <a:pPr marL="65461">
              <a:lnSpc>
                <a:spcPct val="100000"/>
              </a:lnSpc>
              <a:spcBef>
                <a:spcPts val="1067"/>
              </a:spcBef>
            </a:pPr>
            <a:r>
              <a:rPr sz="2638" spc="-24" dirty="0">
                <a:solidFill>
                  <a:srgbClr val="FFFFFF"/>
                </a:solidFill>
                <a:latin typeface="Tahoma"/>
                <a:cs typeface="Tahoma"/>
              </a:rPr>
              <a:t>Hospital</a:t>
            </a:r>
            <a:r>
              <a:rPr sz="2638" spc="-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38" spc="-15" dirty="0">
                <a:solidFill>
                  <a:srgbClr val="FFFFFF"/>
                </a:solidFill>
                <a:latin typeface="Tahoma"/>
                <a:cs typeface="Tahoma"/>
              </a:rPr>
              <a:t>Partnerships</a:t>
            </a:r>
            <a:r>
              <a:rPr lang="en-US" sz="2638" spc="-397" dirty="0">
                <a:solidFill>
                  <a:srgbClr val="FFFFFF"/>
                </a:solidFill>
                <a:latin typeface="Tahoma"/>
                <a:cs typeface="Tahoma"/>
              </a:rPr>
              <a:t>—</a:t>
            </a:r>
            <a:r>
              <a:rPr sz="2638" spc="-12" dirty="0">
                <a:solidFill>
                  <a:srgbClr val="FFFFFF"/>
                </a:solidFill>
                <a:latin typeface="Tahoma"/>
                <a:cs typeface="Tahoma"/>
              </a:rPr>
              <a:t>2024</a:t>
            </a:r>
            <a:endParaRPr sz="2638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73254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8" y="0"/>
            <a:ext cx="12191144" cy="6857615"/>
            <a:chOff x="0" y="0"/>
            <a:chExt cx="20104100" cy="1130871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0062845" cy="11308715"/>
            </a:xfrm>
            <a:custGeom>
              <a:avLst/>
              <a:gdLst/>
              <a:ahLst/>
              <a:cxnLst/>
              <a:rect l="l" t="t" r="r" b="b"/>
              <a:pathLst>
                <a:path w="10062845" h="11308715">
                  <a:moveTo>
                    <a:pt x="0" y="11308556"/>
                  </a:moveTo>
                  <a:lnTo>
                    <a:pt x="10062594" y="11308556"/>
                  </a:lnTo>
                  <a:lnTo>
                    <a:pt x="10062594" y="0"/>
                  </a:lnTo>
                  <a:lnTo>
                    <a:pt x="0" y="0"/>
                  </a:lnTo>
                  <a:lnTo>
                    <a:pt x="0" y="113085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062594" y="0"/>
              <a:ext cx="10041890" cy="11308715"/>
            </a:xfrm>
            <a:custGeom>
              <a:avLst/>
              <a:gdLst/>
              <a:ahLst/>
              <a:cxnLst/>
              <a:rect l="l" t="t" r="r" b="b"/>
              <a:pathLst>
                <a:path w="10041890" h="11308715">
                  <a:moveTo>
                    <a:pt x="10041505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10041505" y="11308556"/>
                  </a:lnTo>
                  <a:lnTo>
                    <a:pt x="10041505" y="0"/>
                  </a:lnTo>
                  <a:close/>
                </a:path>
              </a:pathLst>
            </a:custGeom>
            <a:solidFill>
              <a:srgbClr val="203686">
                <a:alpha val="8646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65020" y="2120993"/>
            <a:ext cx="3745523" cy="252987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6161" indent="10012" algn="ctr">
              <a:lnSpc>
                <a:spcPct val="110600"/>
              </a:lnSpc>
              <a:spcBef>
                <a:spcPts val="55"/>
              </a:spcBef>
            </a:pPr>
            <a:r>
              <a:rPr sz="3729" b="1" spc="-69" dirty="0">
                <a:solidFill>
                  <a:srgbClr val="FFFFFF"/>
                </a:solidFill>
                <a:latin typeface="Arial"/>
                <a:cs typeface="Arial"/>
              </a:rPr>
              <a:t>We</a:t>
            </a:r>
            <a:r>
              <a:rPr sz="3729" b="1" spc="-19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b="1" spc="-64" dirty="0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sz="3729" b="1" spc="-18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b="1" spc="-3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729" b="1" spc="-73" dirty="0">
                <a:solidFill>
                  <a:srgbClr val="FFFFFF"/>
                </a:solidFill>
                <a:latin typeface="Arial"/>
                <a:cs typeface="Arial"/>
              </a:rPr>
              <a:t>mental</a:t>
            </a:r>
            <a:r>
              <a:rPr sz="3729" b="1" spc="-17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b="1" spc="-73" dirty="0">
                <a:solidFill>
                  <a:srgbClr val="FFFFFF"/>
                </a:solidFill>
                <a:latin typeface="Arial"/>
                <a:cs typeface="Arial"/>
              </a:rPr>
              <a:t>health</a:t>
            </a:r>
            <a:r>
              <a:rPr sz="3729" b="1" spc="-17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b="1" spc="-3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3729" b="1" spc="-82" dirty="0">
                <a:solidFill>
                  <a:srgbClr val="FFFFFF"/>
                </a:solidFill>
                <a:latin typeface="Arial"/>
                <a:cs typeface="Arial"/>
              </a:rPr>
              <a:t>substance</a:t>
            </a:r>
            <a:r>
              <a:rPr sz="3729" b="1" spc="-16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b="1" spc="-15" dirty="0">
                <a:solidFill>
                  <a:srgbClr val="FFFFFF"/>
                </a:solidFill>
                <a:latin typeface="Arial"/>
                <a:cs typeface="Arial"/>
              </a:rPr>
              <a:t>use </a:t>
            </a:r>
            <a:r>
              <a:rPr sz="3729" b="1" spc="-76" dirty="0">
                <a:solidFill>
                  <a:srgbClr val="FFFFFF"/>
                </a:solidFill>
                <a:latin typeface="Arial"/>
                <a:cs typeface="Arial"/>
              </a:rPr>
              <a:t>crisis</a:t>
            </a:r>
            <a:r>
              <a:rPr sz="3729" b="1" spc="-1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b="1" spc="-49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3729" b="1" spc="-30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b="1" spc="-76" dirty="0">
                <a:solidFill>
                  <a:srgbClr val="FFFFFF"/>
                </a:solidFill>
                <a:latin typeface="Arial"/>
                <a:cs typeface="Arial"/>
              </a:rPr>
              <a:t>America.</a:t>
            </a:r>
            <a:endParaRPr sz="3729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948427" y="4122446"/>
            <a:ext cx="1743187" cy="1127084"/>
            <a:chOff x="11457765" y="6798219"/>
            <a:chExt cx="2874645" cy="1858645"/>
          </a:xfrm>
        </p:grpSpPr>
        <p:sp>
          <p:nvSpPr>
            <p:cNvPr id="7" name="object 7"/>
            <p:cNvSpPr/>
            <p:nvPr/>
          </p:nvSpPr>
          <p:spPr>
            <a:xfrm>
              <a:off x="11465619" y="6806075"/>
              <a:ext cx="922019" cy="915669"/>
            </a:xfrm>
            <a:custGeom>
              <a:avLst/>
              <a:gdLst/>
              <a:ahLst/>
              <a:cxnLst/>
              <a:rect l="l" t="t" r="r" b="b"/>
              <a:pathLst>
                <a:path w="922020" h="915670">
                  <a:moveTo>
                    <a:pt x="921437" y="0"/>
                  </a:moveTo>
                  <a:lnTo>
                    <a:pt x="872810" y="1261"/>
                  </a:lnTo>
                  <a:lnTo>
                    <a:pt x="824835" y="5004"/>
                  </a:lnTo>
                  <a:lnTo>
                    <a:pt x="777575" y="11167"/>
                  </a:lnTo>
                  <a:lnTo>
                    <a:pt x="731094" y="19687"/>
                  </a:lnTo>
                  <a:lnTo>
                    <a:pt x="685454" y="30502"/>
                  </a:lnTo>
                  <a:lnTo>
                    <a:pt x="640718" y="43549"/>
                  </a:lnTo>
                  <a:lnTo>
                    <a:pt x="596949" y="58766"/>
                  </a:lnTo>
                  <a:lnTo>
                    <a:pt x="554209" y="76091"/>
                  </a:lnTo>
                  <a:lnTo>
                    <a:pt x="512562" y="95462"/>
                  </a:lnTo>
                  <a:lnTo>
                    <a:pt x="472071" y="116816"/>
                  </a:lnTo>
                  <a:lnTo>
                    <a:pt x="432798" y="140092"/>
                  </a:lnTo>
                  <a:lnTo>
                    <a:pt x="394806" y="165226"/>
                  </a:lnTo>
                  <a:lnTo>
                    <a:pt x="358158" y="192156"/>
                  </a:lnTo>
                  <a:lnTo>
                    <a:pt x="322917" y="220821"/>
                  </a:lnTo>
                  <a:lnTo>
                    <a:pt x="289146" y="251157"/>
                  </a:lnTo>
                  <a:lnTo>
                    <a:pt x="256908" y="283103"/>
                  </a:lnTo>
                  <a:lnTo>
                    <a:pt x="226265" y="316596"/>
                  </a:lnTo>
                  <a:lnTo>
                    <a:pt x="197280" y="351574"/>
                  </a:lnTo>
                  <a:lnTo>
                    <a:pt x="170017" y="387974"/>
                  </a:lnTo>
                  <a:lnTo>
                    <a:pt x="144538" y="425735"/>
                  </a:lnTo>
                  <a:lnTo>
                    <a:pt x="120906" y="464794"/>
                  </a:lnTo>
                  <a:lnTo>
                    <a:pt x="99184" y="505089"/>
                  </a:lnTo>
                  <a:lnTo>
                    <a:pt x="79434" y="546557"/>
                  </a:lnTo>
                  <a:lnTo>
                    <a:pt x="61720" y="589137"/>
                  </a:lnTo>
                  <a:lnTo>
                    <a:pt x="46105" y="632765"/>
                  </a:lnTo>
                  <a:lnTo>
                    <a:pt x="32650" y="677380"/>
                  </a:lnTo>
                  <a:lnTo>
                    <a:pt x="21420" y="722919"/>
                  </a:lnTo>
                  <a:lnTo>
                    <a:pt x="12477" y="769320"/>
                  </a:lnTo>
                  <a:lnTo>
                    <a:pt x="5884" y="816520"/>
                  </a:lnTo>
                  <a:lnTo>
                    <a:pt x="1704" y="864458"/>
                  </a:lnTo>
                  <a:lnTo>
                    <a:pt x="0" y="913071"/>
                  </a:lnTo>
                  <a:lnTo>
                    <a:pt x="230359" y="915165"/>
                  </a:lnTo>
                  <a:lnTo>
                    <a:pt x="232520" y="866139"/>
                  </a:lnTo>
                  <a:lnTo>
                    <a:pt x="238023" y="818063"/>
                  </a:lnTo>
                  <a:lnTo>
                    <a:pt x="246754" y="771050"/>
                  </a:lnTo>
                  <a:lnTo>
                    <a:pt x="258598" y="725215"/>
                  </a:lnTo>
                  <a:lnTo>
                    <a:pt x="273438" y="680673"/>
                  </a:lnTo>
                  <a:lnTo>
                    <a:pt x="291159" y="637538"/>
                  </a:lnTo>
                  <a:lnTo>
                    <a:pt x="311646" y="595924"/>
                  </a:lnTo>
                  <a:lnTo>
                    <a:pt x="334784" y="555946"/>
                  </a:lnTo>
                  <a:lnTo>
                    <a:pt x="360457" y="517719"/>
                  </a:lnTo>
                  <a:lnTo>
                    <a:pt x="388550" y="481356"/>
                  </a:lnTo>
                  <a:lnTo>
                    <a:pt x="418947" y="446971"/>
                  </a:lnTo>
                  <a:lnTo>
                    <a:pt x="451532" y="414680"/>
                  </a:lnTo>
                  <a:lnTo>
                    <a:pt x="486192" y="384597"/>
                  </a:lnTo>
                  <a:lnTo>
                    <a:pt x="522809" y="356836"/>
                  </a:lnTo>
                  <a:lnTo>
                    <a:pt x="561269" y="331512"/>
                  </a:lnTo>
                  <a:lnTo>
                    <a:pt x="601457" y="308738"/>
                  </a:lnTo>
                  <a:lnTo>
                    <a:pt x="643256" y="288630"/>
                  </a:lnTo>
                  <a:lnTo>
                    <a:pt x="686551" y="271302"/>
                  </a:lnTo>
                  <a:lnTo>
                    <a:pt x="731228" y="256867"/>
                  </a:lnTo>
                  <a:lnTo>
                    <a:pt x="777171" y="245442"/>
                  </a:lnTo>
                  <a:lnTo>
                    <a:pt x="824263" y="237139"/>
                  </a:lnTo>
                  <a:lnTo>
                    <a:pt x="872391" y="232073"/>
                  </a:lnTo>
                  <a:lnTo>
                    <a:pt x="921437" y="230359"/>
                  </a:lnTo>
                  <a:lnTo>
                    <a:pt x="921437" y="0"/>
                  </a:lnTo>
                  <a:close/>
                </a:path>
              </a:pathLst>
            </a:custGeom>
            <a:solidFill>
              <a:srgbClr val="769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465619" y="6806075"/>
              <a:ext cx="922019" cy="915669"/>
            </a:xfrm>
            <a:custGeom>
              <a:avLst/>
              <a:gdLst/>
              <a:ahLst/>
              <a:cxnLst/>
              <a:rect l="l" t="t" r="r" b="b"/>
              <a:pathLst>
                <a:path w="922020" h="915670">
                  <a:moveTo>
                    <a:pt x="921480" y="230357"/>
                  </a:moveTo>
                  <a:lnTo>
                    <a:pt x="921480" y="0"/>
                  </a:lnTo>
                  <a:lnTo>
                    <a:pt x="872853" y="1260"/>
                  </a:lnTo>
                  <a:lnTo>
                    <a:pt x="824879" y="5001"/>
                  </a:lnTo>
                  <a:lnTo>
                    <a:pt x="777620" y="11161"/>
                  </a:lnTo>
                  <a:lnTo>
                    <a:pt x="731139" y="19679"/>
                  </a:lnTo>
                  <a:lnTo>
                    <a:pt x="685499" y="30491"/>
                  </a:lnTo>
                  <a:lnTo>
                    <a:pt x="640763" y="43536"/>
                  </a:lnTo>
                  <a:lnTo>
                    <a:pt x="596993" y="58751"/>
                  </a:lnTo>
                  <a:lnTo>
                    <a:pt x="554253" y="76074"/>
                  </a:lnTo>
                  <a:lnTo>
                    <a:pt x="512605" y="95442"/>
                  </a:lnTo>
                  <a:lnTo>
                    <a:pt x="472113" y="116794"/>
                  </a:lnTo>
                  <a:lnTo>
                    <a:pt x="432838" y="140068"/>
                  </a:lnTo>
                  <a:lnTo>
                    <a:pt x="394845" y="165200"/>
                  </a:lnTo>
                  <a:lnTo>
                    <a:pt x="358195" y="192129"/>
                  </a:lnTo>
                  <a:lnTo>
                    <a:pt x="322953" y="220792"/>
                  </a:lnTo>
                  <a:lnTo>
                    <a:pt x="289180" y="251127"/>
                  </a:lnTo>
                  <a:lnTo>
                    <a:pt x="256939" y="283072"/>
                  </a:lnTo>
                  <a:lnTo>
                    <a:pt x="226294" y="316564"/>
                  </a:lnTo>
                  <a:lnTo>
                    <a:pt x="197307" y="351541"/>
                  </a:lnTo>
                  <a:lnTo>
                    <a:pt x="170041" y="387942"/>
                  </a:lnTo>
                  <a:lnTo>
                    <a:pt x="144560" y="425703"/>
                  </a:lnTo>
                  <a:lnTo>
                    <a:pt x="120925" y="464763"/>
                  </a:lnTo>
                  <a:lnTo>
                    <a:pt x="99200" y="505058"/>
                  </a:lnTo>
                  <a:lnTo>
                    <a:pt x="79448" y="546528"/>
                  </a:lnTo>
                  <a:lnTo>
                    <a:pt x="61732" y="589109"/>
                  </a:lnTo>
                  <a:lnTo>
                    <a:pt x="46114" y="632739"/>
                  </a:lnTo>
                  <a:lnTo>
                    <a:pt x="32657" y="677357"/>
                  </a:lnTo>
                  <a:lnTo>
                    <a:pt x="21425" y="722898"/>
                  </a:lnTo>
                  <a:lnTo>
                    <a:pt x="12481" y="769303"/>
                  </a:lnTo>
                  <a:lnTo>
                    <a:pt x="5886" y="816507"/>
                  </a:lnTo>
                  <a:lnTo>
                    <a:pt x="1705" y="864449"/>
                  </a:lnTo>
                  <a:lnTo>
                    <a:pt x="0" y="913066"/>
                  </a:lnTo>
                  <a:lnTo>
                    <a:pt x="230430" y="915166"/>
                  </a:lnTo>
                  <a:lnTo>
                    <a:pt x="232520" y="866133"/>
                  </a:lnTo>
                  <a:lnTo>
                    <a:pt x="238024" y="818052"/>
                  </a:lnTo>
                  <a:lnTo>
                    <a:pt x="246757" y="771035"/>
                  </a:lnTo>
                  <a:lnTo>
                    <a:pt x="258602" y="725197"/>
                  </a:lnTo>
                  <a:lnTo>
                    <a:pt x="273445" y="680652"/>
                  </a:lnTo>
                  <a:lnTo>
                    <a:pt x="291169" y="637513"/>
                  </a:lnTo>
                  <a:lnTo>
                    <a:pt x="311660" y="595897"/>
                  </a:lnTo>
                  <a:lnTo>
                    <a:pt x="334801" y="555917"/>
                  </a:lnTo>
                  <a:lnTo>
                    <a:pt x="360478" y="517688"/>
                  </a:lnTo>
                  <a:lnTo>
                    <a:pt x="388574" y="481324"/>
                  </a:lnTo>
                  <a:lnTo>
                    <a:pt x="418975" y="446939"/>
                  </a:lnTo>
                  <a:lnTo>
                    <a:pt x="451565" y="414648"/>
                  </a:lnTo>
                  <a:lnTo>
                    <a:pt x="486228" y="384565"/>
                  </a:lnTo>
                  <a:lnTo>
                    <a:pt x="522849" y="356806"/>
                  </a:lnTo>
                  <a:lnTo>
                    <a:pt x="561313" y="331483"/>
                  </a:lnTo>
                  <a:lnTo>
                    <a:pt x="601503" y="308712"/>
                  </a:lnTo>
                  <a:lnTo>
                    <a:pt x="643304" y="288607"/>
                  </a:lnTo>
                  <a:lnTo>
                    <a:pt x="686601" y="271282"/>
                  </a:lnTo>
                  <a:lnTo>
                    <a:pt x="731279" y="256851"/>
                  </a:lnTo>
                  <a:lnTo>
                    <a:pt x="777221" y="245429"/>
                  </a:lnTo>
                  <a:lnTo>
                    <a:pt x="824312" y="237130"/>
                  </a:lnTo>
                  <a:lnTo>
                    <a:pt x="872437" y="232068"/>
                  </a:lnTo>
                  <a:lnTo>
                    <a:pt x="921480" y="230358"/>
                  </a:lnTo>
                </a:path>
              </a:pathLst>
            </a:custGeom>
            <a:ln w="15706">
              <a:solidFill>
                <a:srgbClr val="F9F9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465619" y="7719147"/>
              <a:ext cx="1768475" cy="930275"/>
            </a:xfrm>
            <a:custGeom>
              <a:avLst/>
              <a:gdLst/>
              <a:ahLst/>
              <a:cxnLst/>
              <a:rect l="l" t="t" r="r" b="b"/>
              <a:pathLst>
                <a:path w="1768475" h="930275">
                  <a:moveTo>
                    <a:pt x="0" y="0"/>
                  </a:moveTo>
                  <a:lnTo>
                    <a:pt x="769" y="47425"/>
                  </a:lnTo>
                  <a:lnTo>
                    <a:pt x="3904" y="94250"/>
                  </a:lnTo>
                  <a:lnTo>
                    <a:pt x="9346" y="140416"/>
                  </a:lnTo>
                  <a:lnTo>
                    <a:pt x="17038" y="185863"/>
                  </a:lnTo>
                  <a:lnTo>
                    <a:pt x="26922" y="230535"/>
                  </a:lnTo>
                  <a:lnTo>
                    <a:pt x="38943" y="274371"/>
                  </a:lnTo>
                  <a:lnTo>
                    <a:pt x="53041" y="317315"/>
                  </a:lnTo>
                  <a:lnTo>
                    <a:pt x="69160" y="359307"/>
                  </a:lnTo>
                  <a:lnTo>
                    <a:pt x="87242" y="400289"/>
                  </a:lnTo>
                  <a:lnTo>
                    <a:pt x="107230" y="440203"/>
                  </a:lnTo>
                  <a:lnTo>
                    <a:pt x="129067" y="478989"/>
                  </a:lnTo>
                  <a:lnTo>
                    <a:pt x="152694" y="516591"/>
                  </a:lnTo>
                  <a:lnTo>
                    <a:pt x="178056" y="552949"/>
                  </a:lnTo>
                  <a:lnTo>
                    <a:pt x="205094" y="588005"/>
                  </a:lnTo>
                  <a:lnTo>
                    <a:pt x="233752" y="621700"/>
                  </a:lnTo>
                  <a:lnTo>
                    <a:pt x="263971" y="653977"/>
                  </a:lnTo>
                  <a:lnTo>
                    <a:pt x="295694" y="684776"/>
                  </a:lnTo>
                  <a:lnTo>
                    <a:pt x="328864" y="714040"/>
                  </a:lnTo>
                  <a:lnTo>
                    <a:pt x="363424" y="741709"/>
                  </a:lnTo>
                  <a:lnTo>
                    <a:pt x="399317" y="767726"/>
                  </a:lnTo>
                  <a:lnTo>
                    <a:pt x="436484" y="792032"/>
                  </a:lnTo>
                  <a:lnTo>
                    <a:pt x="474868" y="814568"/>
                  </a:lnTo>
                  <a:lnTo>
                    <a:pt x="514413" y="835277"/>
                  </a:lnTo>
                  <a:lnTo>
                    <a:pt x="555061" y="854099"/>
                  </a:lnTo>
                  <a:lnTo>
                    <a:pt x="596754" y="870976"/>
                  </a:lnTo>
                  <a:lnTo>
                    <a:pt x="639436" y="885851"/>
                  </a:lnTo>
                  <a:lnTo>
                    <a:pt x="683048" y="898664"/>
                  </a:lnTo>
                  <a:lnTo>
                    <a:pt x="727533" y="909357"/>
                  </a:lnTo>
                  <a:lnTo>
                    <a:pt x="772834" y="917872"/>
                  </a:lnTo>
                  <a:lnTo>
                    <a:pt x="818894" y="924150"/>
                  </a:lnTo>
                  <a:lnTo>
                    <a:pt x="865656" y="928133"/>
                  </a:lnTo>
                  <a:lnTo>
                    <a:pt x="913061" y="929762"/>
                  </a:lnTo>
                  <a:lnTo>
                    <a:pt x="961324" y="928943"/>
                  </a:lnTo>
                  <a:lnTo>
                    <a:pt x="1009121" y="925640"/>
                  </a:lnTo>
                  <a:lnTo>
                    <a:pt x="1056374" y="919901"/>
                  </a:lnTo>
                  <a:lnTo>
                    <a:pt x="1103005" y="911778"/>
                  </a:lnTo>
                  <a:lnTo>
                    <a:pt x="1148939" y="901321"/>
                  </a:lnTo>
                  <a:lnTo>
                    <a:pt x="1194096" y="888580"/>
                  </a:lnTo>
                  <a:lnTo>
                    <a:pt x="1238402" y="873606"/>
                  </a:lnTo>
                  <a:lnTo>
                    <a:pt x="1281777" y="856448"/>
                  </a:lnTo>
                  <a:lnTo>
                    <a:pt x="1324145" y="837158"/>
                  </a:lnTo>
                  <a:lnTo>
                    <a:pt x="1365429" y="815786"/>
                  </a:lnTo>
                  <a:lnTo>
                    <a:pt x="1405551" y="792382"/>
                  </a:lnTo>
                  <a:lnTo>
                    <a:pt x="1444435" y="766997"/>
                  </a:lnTo>
                  <a:lnTo>
                    <a:pt x="1482002" y="739680"/>
                  </a:lnTo>
                  <a:lnTo>
                    <a:pt x="1518177" y="710483"/>
                  </a:lnTo>
                  <a:lnTo>
                    <a:pt x="1530333" y="699615"/>
                  </a:lnTo>
                  <a:lnTo>
                    <a:pt x="917815" y="699615"/>
                  </a:lnTo>
                  <a:lnTo>
                    <a:pt x="872839" y="697923"/>
                  </a:lnTo>
                  <a:lnTo>
                    <a:pt x="827765" y="693242"/>
                  </a:lnTo>
                  <a:lnTo>
                    <a:pt x="782728" y="685518"/>
                  </a:lnTo>
                  <a:lnTo>
                    <a:pt x="737864" y="674698"/>
                  </a:lnTo>
                  <a:lnTo>
                    <a:pt x="693308" y="660727"/>
                  </a:lnTo>
                  <a:lnTo>
                    <a:pt x="649194" y="643551"/>
                  </a:lnTo>
                  <a:lnTo>
                    <a:pt x="604940" y="622711"/>
                  </a:lnTo>
                  <a:lnTo>
                    <a:pt x="562670" y="599042"/>
                  </a:lnTo>
                  <a:lnTo>
                    <a:pt x="522479" y="572689"/>
                  </a:lnTo>
                  <a:lnTo>
                    <a:pt x="484459" y="543794"/>
                  </a:lnTo>
                  <a:lnTo>
                    <a:pt x="448704" y="512501"/>
                  </a:lnTo>
                  <a:lnTo>
                    <a:pt x="415344" y="478989"/>
                  </a:lnTo>
                  <a:lnTo>
                    <a:pt x="384364" y="443293"/>
                  </a:lnTo>
                  <a:lnTo>
                    <a:pt x="355966" y="405665"/>
                  </a:lnTo>
                  <a:lnTo>
                    <a:pt x="330207" y="366212"/>
                  </a:lnTo>
                  <a:lnTo>
                    <a:pt x="307180" y="325078"/>
                  </a:lnTo>
                  <a:lnTo>
                    <a:pt x="286980" y="282405"/>
                  </a:lnTo>
                  <a:lnTo>
                    <a:pt x="269699" y="238337"/>
                  </a:lnTo>
                  <a:lnTo>
                    <a:pt x="255431" y="193018"/>
                  </a:lnTo>
                  <a:lnTo>
                    <a:pt x="244270" y="146591"/>
                  </a:lnTo>
                  <a:lnTo>
                    <a:pt x="236308" y="99199"/>
                  </a:lnTo>
                  <a:lnTo>
                    <a:pt x="231640" y="50985"/>
                  </a:lnTo>
                  <a:lnTo>
                    <a:pt x="230359" y="2094"/>
                  </a:lnTo>
                  <a:lnTo>
                    <a:pt x="0" y="0"/>
                  </a:lnTo>
                  <a:close/>
                </a:path>
                <a:path w="1768475" h="930275">
                  <a:moveTo>
                    <a:pt x="1556601" y="280640"/>
                  </a:moveTo>
                  <a:lnTo>
                    <a:pt x="1536496" y="323500"/>
                  </a:lnTo>
                  <a:lnTo>
                    <a:pt x="1513860" y="364344"/>
                  </a:lnTo>
                  <a:lnTo>
                    <a:pt x="1488828" y="403118"/>
                  </a:lnTo>
                  <a:lnTo>
                    <a:pt x="1461536" y="439769"/>
                  </a:lnTo>
                  <a:lnTo>
                    <a:pt x="1432120" y="474242"/>
                  </a:lnTo>
                  <a:lnTo>
                    <a:pt x="1400713" y="506483"/>
                  </a:lnTo>
                  <a:lnTo>
                    <a:pt x="1367451" y="536438"/>
                  </a:lnTo>
                  <a:lnTo>
                    <a:pt x="1332470" y="564053"/>
                  </a:lnTo>
                  <a:lnTo>
                    <a:pt x="1295904" y="589274"/>
                  </a:lnTo>
                  <a:lnTo>
                    <a:pt x="1257767" y="612111"/>
                  </a:lnTo>
                  <a:lnTo>
                    <a:pt x="1218561" y="632319"/>
                  </a:lnTo>
                  <a:lnTo>
                    <a:pt x="1178053" y="650033"/>
                  </a:lnTo>
                  <a:lnTo>
                    <a:pt x="1136501" y="665138"/>
                  </a:lnTo>
                  <a:lnTo>
                    <a:pt x="1094040" y="677578"/>
                  </a:lnTo>
                  <a:lnTo>
                    <a:pt x="1050806" y="687300"/>
                  </a:lnTo>
                  <a:lnTo>
                    <a:pt x="1006934" y="694249"/>
                  </a:lnTo>
                  <a:lnTo>
                    <a:pt x="962559" y="698372"/>
                  </a:lnTo>
                  <a:lnTo>
                    <a:pt x="917815" y="699615"/>
                  </a:lnTo>
                  <a:lnTo>
                    <a:pt x="1530333" y="699615"/>
                  </a:lnTo>
                  <a:lnTo>
                    <a:pt x="1586038" y="646648"/>
                  </a:lnTo>
                  <a:lnTo>
                    <a:pt x="1617570" y="612111"/>
                  </a:lnTo>
                  <a:lnTo>
                    <a:pt x="1647401" y="575895"/>
                  </a:lnTo>
                  <a:lnTo>
                    <a:pt x="1675452" y="538050"/>
                  </a:lnTo>
                  <a:lnTo>
                    <a:pt x="1701647" y="498627"/>
                  </a:lnTo>
                  <a:lnTo>
                    <a:pt x="1725909" y="457676"/>
                  </a:lnTo>
                  <a:lnTo>
                    <a:pt x="1748160" y="415247"/>
                  </a:lnTo>
                  <a:lnTo>
                    <a:pt x="1768323" y="371391"/>
                  </a:lnTo>
                  <a:lnTo>
                    <a:pt x="1556601" y="280640"/>
                  </a:lnTo>
                  <a:close/>
                </a:path>
              </a:pathLst>
            </a:custGeom>
            <a:solidFill>
              <a:srgbClr val="6C6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465618" y="7719144"/>
              <a:ext cx="1768475" cy="930275"/>
            </a:xfrm>
            <a:custGeom>
              <a:avLst/>
              <a:gdLst/>
              <a:ahLst/>
              <a:cxnLst/>
              <a:rect l="l" t="t" r="r" b="b"/>
              <a:pathLst>
                <a:path w="1768475" h="930275">
                  <a:moveTo>
                    <a:pt x="917848" y="699618"/>
                  </a:moveTo>
                  <a:lnTo>
                    <a:pt x="872869" y="697927"/>
                  </a:lnTo>
                  <a:lnTo>
                    <a:pt x="827792" y="693247"/>
                  </a:lnTo>
                  <a:lnTo>
                    <a:pt x="782752" y="685525"/>
                  </a:lnTo>
                  <a:lnTo>
                    <a:pt x="737885" y="674706"/>
                  </a:lnTo>
                  <a:lnTo>
                    <a:pt x="693325" y="660735"/>
                  </a:lnTo>
                  <a:lnTo>
                    <a:pt x="649208" y="643559"/>
                  </a:lnTo>
                  <a:lnTo>
                    <a:pt x="604959" y="622723"/>
                  </a:lnTo>
                  <a:lnTo>
                    <a:pt x="562693" y="599058"/>
                  </a:lnTo>
                  <a:lnTo>
                    <a:pt x="522504" y="572709"/>
                  </a:lnTo>
                  <a:lnTo>
                    <a:pt x="484485" y="543817"/>
                  </a:lnTo>
                  <a:lnTo>
                    <a:pt x="448730" y="512527"/>
                  </a:lnTo>
                  <a:lnTo>
                    <a:pt x="415332" y="478980"/>
                  </a:lnTo>
                  <a:lnTo>
                    <a:pt x="384386" y="443322"/>
                  </a:lnTo>
                  <a:lnTo>
                    <a:pt x="355986" y="405694"/>
                  </a:lnTo>
                  <a:lnTo>
                    <a:pt x="330224" y="366240"/>
                  </a:lnTo>
                  <a:lnTo>
                    <a:pt x="307194" y="325105"/>
                  </a:lnTo>
                  <a:lnTo>
                    <a:pt x="286990" y="282430"/>
                  </a:lnTo>
                  <a:lnTo>
                    <a:pt x="269707" y="238360"/>
                  </a:lnTo>
                  <a:lnTo>
                    <a:pt x="255436" y="193037"/>
                  </a:lnTo>
                  <a:lnTo>
                    <a:pt x="244273" y="146606"/>
                  </a:lnTo>
                  <a:lnTo>
                    <a:pt x="236309" y="99210"/>
                  </a:lnTo>
                  <a:lnTo>
                    <a:pt x="231640" y="50991"/>
                  </a:lnTo>
                  <a:lnTo>
                    <a:pt x="230430" y="2092"/>
                  </a:lnTo>
                  <a:lnTo>
                    <a:pt x="0" y="0"/>
                  </a:lnTo>
                  <a:lnTo>
                    <a:pt x="769" y="47428"/>
                  </a:lnTo>
                  <a:lnTo>
                    <a:pt x="3904" y="94257"/>
                  </a:lnTo>
                  <a:lnTo>
                    <a:pt x="9346" y="140426"/>
                  </a:lnTo>
                  <a:lnTo>
                    <a:pt x="17039" y="185878"/>
                  </a:lnTo>
                  <a:lnTo>
                    <a:pt x="26926" y="230552"/>
                  </a:lnTo>
                  <a:lnTo>
                    <a:pt x="38947" y="274392"/>
                  </a:lnTo>
                  <a:lnTo>
                    <a:pt x="53048" y="317339"/>
                  </a:lnTo>
                  <a:lnTo>
                    <a:pt x="69169" y="359333"/>
                  </a:lnTo>
                  <a:lnTo>
                    <a:pt x="87253" y="400318"/>
                  </a:lnTo>
                  <a:lnTo>
                    <a:pt x="107244" y="440233"/>
                  </a:lnTo>
                  <a:lnTo>
                    <a:pt x="129083" y="479022"/>
                  </a:lnTo>
                  <a:lnTo>
                    <a:pt x="152714" y="516625"/>
                  </a:lnTo>
                  <a:lnTo>
                    <a:pt x="178078" y="552984"/>
                  </a:lnTo>
                  <a:lnTo>
                    <a:pt x="205119" y="588040"/>
                  </a:lnTo>
                  <a:lnTo>
                    <a:pt x="233779" y="621736"/>
                  </a:lnTo>
                  <a:lnTo>
                    <a:pt x="264001" y="654012"/>
                  </a:lnTo>
                  <a:lnTo>
                    <a:pt x="295727" y="684811"/>
                  </a:lnTo>
                  <a:lnTo>
                    <a:pt x="328900" y="714074"/>
                  </a:lnTo>
                  <a:lnTo>
                    <a:pt x="363463" y="741743"/>
                  </a:lnTo>
                  <a:lnTo>
                    <a:pt x="399358" y="767758"/>
                  </a:lnTo>
                  <a:lnTo>
                    <a:pt x="436527" y="792063"/>
                  </a:lnTo>
                  <a:lnTo>
                    <a:pt x="474914" y="814598"/>
                  </a:lnTo>
                  <a:lnTo>
                    <a:pt x="514461" y="835304"/>
                  </a:lnTo>
                  <a:lnTo>
                    <a:pt x="555110" y="854124"/>
                  </a:lnTo>
                  <a:lnTo>
                    <a:pt x="596805" y="871000"/>
                  </a:lnTo>
                  <a:lnTo>
                    <a:pt x="639488" y="885872"/>
                  </a:lnTo>
                  <a:lnTo>
                    <a:pt x="683101" y="898682"/>
                  </a:lnTo>
                  <a:lnTo>
                    <a:pt x="727587" y="909373"/>
                  </a:lnTo>
                  <a:lnTo>
                    <a:pt x="772888" y="917885"/>
                  </a:lnTo>
                  <a:lnTo>
                    <a:pt x="818948" y="924160"/>
                  </a:lnTo>
                  <a:lnTo>
                    <a:pt x="865709" y="928140"/>
                  </a:lnTo>
                  <a:lnTo>
                    <a:pt x="913114" y="929766"/>
                  </a:lnTo>
                  <a:lnTo>
                    <a:pt x="961377" y="928945"/>
                  </a:lnTo>
                  <a:lnTo>
                    <a:pt x="1009174" y="925639"/>
                  </a:lnTo>
                  <a:lnTo>
                    <a:pt x="1056426" y="919898"/>
                  </a:lnTo>
                  <a:lnTo>
                    <a:pt x="1103057" y="911772"/>
                  </a:lnTo>
                  <a:lnTo>
                    <a:pt x="1148989" y="901312"/>
                  </a:lnTo>
                  <a:lnTo>
                    <a:pt x="1194146" y="888569"/>
                  </a:lnTo>
                  <a:lnTo>
                    <a:pt x="1238450" y="873592"/>
                  </a:lnTo>
                  <a:lnTo>
                    <a:pt x="1281823" y="856433"/>
                  </a:lnTo>
                  <a:lnTo>
                    <a:pt x="1324190" y="837141"/>
                  </a:lnTo>
                  <a:lnTo>
                    <a:pt x="1365472" y="815767"/>
                  </a:lnTo>
                  <a:lnTo>
                    <a:pt x="1405592" y="792361"/>
                  </a:lnTo>
                  <a:lnTo>
                    <a:pt x="1444474" y="766974"/>
                  </a:lnTo>
                  <a:lnTo>
                    <a:pt x="1482040" y="739656"/>
                  </a:lnTo>
                  <a:lnTo>
                    <a:pt x="1518212" y="710457"/>
                  </a:lnTo>
                  <a:lnTo>
                    <a:pt x="1530341" y="699627"/>
                  </a:lnTo>
                </a:path>
                <a:path w="1768475" h="930275">
                  <a:moveTo>
                    <a:pt x="1530353" y="699640"/>
                  </a:moveTo>
                  <a:lnTo>
                    <a:pt x="1586069" y="646620"/>
                  </a:lnTo>
                  <a:lnTo>
                    <a:pt x="1617599" y="612082"/>
                  </a:lnTo>
                  <a:lnTo>
                    <a:pt x="1647427" y="575866"/>
                  </a:lnTo>
                  <a:lnTo>
                    <a:pt x="1675476" y="538021"/>
                  </a:lnTo>
                  <a:lnTo>
                    <a:pt x="1701668" y="498598"/>
                  </a:lnTo>
                  <a:lnTo>
                    <a:pt x="1725927" y="457648"/>
                  </a:lnTo>
                  <a:lnTo>
                    <a:pt x="1748175" y="415220"/>
                  </a:lnTo>
                  <a:lnTo>
                    <a:pt x="1768335" y="371366"/>
                  </a:lnTo>
                  <a:lnTo>
                    <a:pt x="1556611" y="280620"/>
                  </a:lnTo>
                  <a:lnTo>
                    <a:pt x="1536507" y="323479"/>
                  </a:lnTo>
                  <a:lnTo>
                    <a:pt x="1513874" y="364321"/>
                  </a:lnTo>
                  <a:lnTo>
                    <a:pt x="1488845" y="403094"/>
                  </a:lnTo>
                  <a:lnTo>
                    <a:pt x="1461557" y="439744"/>
                  </a:lnTo>
                  <a:lnTo>
                    <a:pt x="1432143" y="474217"/>
                  </a:lnTo>
                  <a:lnTo>
                    <a:pt x="1400739" y="506458"/>
                  </a:lnTo>
                  <a:lnTo>
                    <a:pt x="1367481" y="536414"/>
                  </a:lnTo>
                  <a:lnTo>
                    <a:pt x="1332502" y="564031"/>
                  </a:lnTo>
                  <a:lnTo>
                    <a:pt x="1295939" y="589254"/>
                  </a:lnTo>
                  <a:lnTo>
                    <a:pt x="1257921" y="612021"/>
                  </a:lnTo>
                  <a:lnTo>
                    <a:pt x="1218598" y="632302"/>
                  </a:lnTo>
                  <a:lnTo>
                    <a:pt x="1178091" y="650019"/>
                  </a:lnTo>
                  <a:lnTo>
                    <a:pt x="1136540" y="665127"/>
                  </a:lnTo>
                  <a:lnTo>
                    <a:pt x="1094079" y="677570"/>
                  </a:lnTo>
                  <a:lnTo>
                    <a:pt x="1050844" y="687294"/>
                  </a:lnTo>
                  <a:lnTo>
                    <a:pt x="1006971" y="694246"/>
                  </a:lnTo>
                  <a:lnTo>
                    <a:pt x="962594" y="698372"/>
                  </a:lnTo>
                  <a:lnTo>
                    <a:pt x="917848" y="699617"/>
                  </a:lnTo>
                </a:path>
              </a:pathLst>
            </a:custGeom>
            <a:ln w="15706">
              <a:solidFill>
                <a:srgbClr val="F9F9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387056" y="6806075"/>
              <a:ext cx="922019" cy="1284605"/>
            </a:xfrm>
            <a:custGeom>
              <a:avLst/>
              <a:gdLst/>
              <a:ahLst/>
              <a:cxnLst/>
              <a:rect l="l" t="t" r="r" b="b"/>
              <a:pathLst>
                <a:path w="922019" h="1284604">
                  <a:moveTo>
                    <a:pt x="0" y="0"/>
                  </a:moveTo>
                  <a:lnTo>
                    <a:pt x="0" y="230359"/>
                  </a:lnTo>
                  <a:lnTo>
                    <a:pt x="47314" y="231953"/>
                  </a:lnTo>
                  <a:lnTo>
                    <a:pt x="93773" y="236668"/>
                  </a:lnTo>
                  <a:lnTo>
                    <a:pt x="139274" y="244399"/>
                  </a:lnTo>
                  <a:lnTo>
                    <a:pt x="183713" y="255045"/>
                  </a:lnTo>
                  <a:lnTo>
                    <a:pt x="226987" y="268502"/>
                  </a:lnTo>
                  <a:lnTo>
                    <a:pt x="268995" y="284667"/>
                  </a:lnTo>
                  <a:lnTo>
                    <a:pt x="309632" y="303438"/>
                  </a:lnTo>
                  <a:lnTo>
                    <a:pt x="348796" y="324711"/>
                  </a:lnTo>
                  <a:lnTo>
                    <a:pt x="386384" y="348384"/>
                  </a:lnTo>
                  <a:lnTo>
                    <a:pt x="422293" y="374353"/>
                  </a:lnTo>
                  <a:lnTo>
                    <a:pt x="456420" y="402516"/>
                  </a:lnTo>
                  <a:lnTo>
                    <a:pt x="488663" y="432770"/>
                  </a:lnTo>
                  <a:lnTo>
                    <a:pt x="518917" y="465012"/>
                  </a:lnTo>
                  <a:lnTo>
                    <a:pt x="547081" y="499139"/>
                  </a:lnTo>
                  <a:lnTo>
                    <a:pt x="573050" y="535048"/>
                  </a:lnTo>
                  <a:lnTo>
                    <a:pt x="596724" y="572636"/>
                  </a:lnTo>
                  <a:lnTo>
                    <a:pt x="617997" y="611800"/>
                  </a:lnTo>
                  <a:lnTo>
                    <a:pt x="636768" y="652438"/>
                  </a:lnTo>
                  <a:lnTo>
                    <a:pt x="652934" y="694445"/>
                  </a:lnTo>
                  <a:lnTo>
                    <a:pt x="666391" y="737721"/>
                  </a:lnTo>
                  <a:lnTo>
                    <a:pt x="677037" y="782160"/>
                  </a:lnTo>
                  <a:lnTo>
                    <a:pt x="684769" y="827662"/>
                  </a:lnTo>
                  <a:lnTo>
                    <a:pt x="689484" y="874122"/>
                  </a:lnTo>
                  <a:lnTo>
                    <a:pt x="691078" y="921437"/>
                  </a:lnTo>
                  <a:lnTo>
                    <a:pt x="689496" y="968134"/>
                  </a:lnTo>
                  <a:lnTo>
                    <a:pt x="684772" y="1014512"/>
                  </a:lnTo>
                  <a:lnTo>
                    <a:pt x="676942" y="1060414"/>
                  </a:lnTo>
                  <a:lnTo>
                    <a:pt x="666041" y="1105685"/>
                  </a:lnTo>
                  <a:lnTo>
                    <a:pt x="652103" y="1150169"/>
                  </a:lnTo>
                  <a:lnTo>
                    <a:pt x="635163" y="1193712"/>
                  </a:lnTo>
                  <a:lnTo>
                    <a:pt x="846885" y="1284463"/>
                  </a:lnTo>
                  <a:lnTo>
                    <a:pt x="864466" y="1240409"/>
                  </a:lnTo>
                  <a:lnTo>
                    <a:pt x="879634" y="1195997"/>
                  </a:lnTo>
                  <a:lnTo>
                    <a:pt x="892418" y="1151304"/>
                  </a:lnTo>
                  <a:lnTo>
                    <a:pt x="902849" y="1106406"/>
                  </a:lnTo>
                  <a:lnTo>
                    <a:pt x="910957" y="1061378"/>
                  </a:lnTo>
                  <a:lnTo>
                    <a:pt x="916773" y="1016297"/>
                  </a:lnTo>
                  <a:lnTo>
                    <a:pt x="920327" y="971239"/>
                  </a:lnTo>
                  <a:lnTo>
                    <a:pt x="921650" y="926279"/>
                  </a:lnTo>
                  <a:lnTo>
                    <a:pt x="920772" y="881494"/>
                  </a:lnTo>
                  <a:lnTo>
                    <a:pt x="917723" y="836960"/>
                  </a:lnTo>
                  <a:lnTo>
                    <a:pt x="912534" y="792753"/>
                  </a:lnTo>
                  <a:lnTo>
                    <a:pt x="905235" y="748948"/>
                  </a:lnTo>
                  <a:lnTo>
                    <a:pt x="895857" y="705623"/>
                  </a:lnTo>
                  <a:lnTo>
                    <a:pt x="884429" y="662852"/>
                  </a:lnTo>
                  <a:lnTo>
                    <a:pt x="870983" y="620712"/>
                  </a:lnTo>
                  <a:lnTo>
                    <a:pt x="855549" y="579279"/>
                  </a:lnTo>
                  <a:lnTo>
                    <a:pt x="838158" y="538629"/>
                  </a:lnTo>
                  <a:lnTo>
                    <a:pt x="818838" y="498838"/>
                  </a:lnTo>
                  <a:lnTo>
                    <a:pt x="797622" y="459982"/>
                  </a:lnTo>
                  <a:lnTo>
                    <a:pt x="774539" y="422137"/>
                  </a:lnTo>
                  <a:lnTo>
                    <a:pt x="749621" y="385379"/>
                  </a:lnTo>
                  <a:lnTo>
                    <a:pt x="722896" y="349784"/>
                  </a:lnTo>
                  <a:lnTo>
                    <a:pt x="694396" y="315429"/>
                  </a:lnTo>
                  <a:lnTo>
                    <a:pt x="664151" y="282388"/>
                  </a:lnTo>
                  <a:lnTo>
                    <a:pt x="632192" y="250739"/>
                  </a:lnTo>
                  <a:lnTo>
                    <a:pt x="598549" y="220556"/>
                  </a:lnTo>
                  <a:lnTo>
                    <a:pt x="563252" y="191917"/>
                  </a:lnTo>
                  <a:lnTo>
                    <a:pt x="526331" y="164898"/>
                  </a:lnTo>
                  <a:lnTo>
                    <a:pt x="487818" y="139573"/>
                  </a:lnTo>
                  <a:lnTo>
                    <a:pt x="447742" y="116020"/>
                  </a:lnTo>
                  <a:lnTo>
                    <a:pt x="406135" y="94314"/>
                  </a:lnTo>
                  <a:lnTo>
                    <a:pt x="363025" y="74531"/>
                  </a:lnTo>
                  <a:lnTo>
                    <a:pt x="313364" y="54920"/>
                  </a:lnTo>
                  <a:lnTo>
                    <a:pt x="262747" y="38252"/>
                  </a:lnTo>
                  <a:lnTo>
                    <a:pt x="211307" y="24553"/>
                  </a:lnTo>
                  <a:lnTo>
                    <a:pt x="159179" y="13852"/>
                  </a:lnTo>
                  <a:lnTo>
                    <a:pt x="106496" y="6174"/>
                  </a:lnTo>
                  <a:lnTo>
                    <a:pt x="53392" y="15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AA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387056" y="6806073"/>
              <a:ext cx="922019" cy="1284605"/>
            </a:xfrm>
            <a:custGeom>
              <a:avLst/>
              <a:gdLst/>
              <a:ahLst/>
              <a:cxnLst/>
              <a:rect l="l" t="t" r="r" b="b"/>
              <a:pathLst>
                <a:path w="922019" h="1284604">
                  <a:moveTo>
                    <a:pt x="635172" y="1193693"/>
                  </a:moveTo>
                  <a:lnTo>
                    <a:pt x="846947" y="1284492"/>
                  </a:lnTo>
                  <a:lnTo>
                    <a:pt x="864476" y="1240387"/>
                  </a:lnTo>
                  <a:lnTo>
                    <a:pt x="879641" y="1195979"/>
                  </a:lnTo>
                  <a:lnTo>
                    <a:pt x="892423" y="1151289"/>
                  </a:lnTo>
                  <a:lnTo>
                    <a:pt x="902852" y="1106394"/>
                  </a:lnTo>
                  <a:lnTo>
                    <a:pt x="910959" y="1061370"/>
                  </a:lnTo>
                  <a:lnTo>
                    <a:pt x="916774" y="1016292"/>
                  </a:lnTo>
                  <a:lnTo>
                    <a:pt x="920328" y="971236"/>
                  </a:lnTo>
                  <a:lnTo>
                    <a:pt x="921650" y="926279"/>
                  </a:lnTo>
                  <a:lnTo>
                    <a:pt x="920772" y="881497"/>
                  </a:lnTo>
                  <a:lnTo>
                    <a:pt x="917723" y="836965"/>
                  </a:lnTo>
                  <a:lnTo>
                    <a:pt x="912534" y="792760"/>
                  </a:lnTo>
                  <a:lnTo>
                    <a:pt x="905236" y="748958"/>
                  </a:lnTo>
                  <a:lnTo>
                    <a:pt x="895859" y="705634"/>
                  </a:lnTo>
                  <a:lnTo>
                    <a:pt x="884432" y="662865"/>
                  </a:lnTo>
                  <a:lnTo>
                    <a:pt x="870987" y="620727"/>
                  </a:lnTo>
                  <a:lnTo>
                    <a:pt x="855555" y="579296"/>
                  </a:lnTo>
                  <a:lnTo>
                    <a:pt x="838164" y="538647"/>
                  </a:lnTo>
                  <a:lnTo>
                    <a:pt x="818846" y="498857"/>
                  </a:lnTo>
                  <a:lnTo>
                    <a:pt x="797632" y="460002"/>
                  </a:lnTo>
                  <a:lnTo>
                    <a:pt x="774551" y="422158"/>
                  </a:lnTo>
                  <a:lnTo>
                    <a:pt x="749633" y="385401"/>
                  </a:lnTo>
                  <a:lnTo>
                    <a:pt x="722910" y="349806"/>
                  </a:lnTo>
                  <a:lnTo>
                    <a:pt x="694412" y="315451"/>
                  </a:lnTo>
                  <a:lnTo>
                    <a:pt x="664169" y="282410"/>
                  </a:lnTo>
                  <a:lnTo>
                    <a:pt x="632212" y="250761"/>
                  </a:lnTo>
                  <a:lnTo>
                    <a:pt x="598570" y="220578"/>
                  </a:lnTo>
                  <a:lnTo>
                    <a:pt x="563275" y="191939"/>
                  </a:lnTo>
                  <a:lnTo>
                    <a:pt x="526356" y="164919"/>
                  </a:lnTo>
                  <a:lnTo>
                    <a:pt x="487845" y="139594"/>
                  </a:lnTo>
                  <a:lnTo>
                    <a:pt x="447771" y="116039"/>
                  </a:lnTo>
                  <a:lnTo>
                    <a:pt x="406165" y="94332"/>
                  </a:lnTo>
                  <a:lnTo>
                    <a:pt x="363057" y="74549"/>
                  </a:lnTo>
                  <a:lnTo>
                    <a:pt x="313384" y="54931"/>
                  </a:lnTo>
                  <a:lnTo>
                    <a:pt x="262762" y="38260"/>
                  </a:lnTo>
                  <a:lnTo>
                    <a:pt x="211325" y="24561"/>
                  </a:lnTo>
                  <a:lnTo>
                    <a:pt x="159203" y="13859"/>
                  </a:lnTo>
                  <a:lnTo>
                    <a:pt x="106528" y="6182"/>
                  </a:lnTo>
                  <a:lnTo>
                    <a:pt x="53431" y="1554"/>
                  </a:lnTo>
                  <a:lnTo>
                    <a:pt x="0" y="0"/>
                  </a:lnTo>
                  <a:lnTo>
                    <a:pt x="0" y="230361"/>
                  </a:lnTo>
                  <a:lnTo>
                    <a:pt x="47358" y="231958"/>
                  </a:lnTo>
                  <a:lnTo>
                    <a:pt x="93817" y="236675"/>
                  </a:lnTo>
                  <a:lnTo>
                    <a:pt x="139318" y="244409"/>
                  </a:lnTo>
                  <a:lnTo>
                    <a:pt x="183756" y="255058"/>
                  </a:lnTo>
                  <a:lnTo>
                    <a:pt x="227030" y="268518"/>
                  </a:lnTo>
                  <a:lnTo>
                    <a:pt x="269035" y="284685"/>
                  </a:lnTo>
                  <a:lnTo>
                    <a:pt x="309671" y="303458"/>
                  </a:lnTo>
                  <a:lnTo>
                    <a:pt x="348832" y="324733"/>
                  </a:lnTo>
                  <a:lnTo>
                    <a:pt x="386418" y="348407"/>
                  </a:lnTo>
                  <a:lnTo>
                    <a:pt x="422324" y="374378"/>
                  </a:lnTo>
                  <a:lnTo>
                    <a:pt x="456448" y="402542"/>
                  </a:lnTo>
                  <a:lnTo>
                    <a:pt x="488687" y="432796"/>
                  </a:lnTo>
                  <a:lnTo>
                    <a:pt x="518938" y="465038"/>
                  </a:lnTo>
                  <a:lnTo>
                    <a:pt x="547099" y="499164"/>
                  </a:lnTo>
                  <a:lnTo>
                    <a:pt x="573066" y="535072"/>
                  </a:lnTo>
                  <a:lnTo>
                    <a:pt x="596736" y="572659"/>
                  </a:lnTo>
                  <a:lnTo>
                    <a:pt x="618007" y="611821"/>
                  </a:lnTo>
                  <a:lnTo>
                    <a:pt x="636776" y="652457"/>
                  </a:lnTo>
                  <a:lnTo>
                    <a:pt x="652940" y="694462"/>
                  </a:lnTo>
                  <a:lnTo>
                    <a:pt x="666395" y="737735"/>
                  </a:lnTo>
                  <a:lnTo>
                    <a:pt x="677040" y="782172"/>
                  </a:lnTo>
                  <a:lnTo>
                    <a:pt x="684770" y="827671"/>
                  </a:lnTo>
                  <a:lnTo>
                    <a:pt x="689484" y="874128"/>
                  </a:lnTo>
                  <a:lnTo>
                    <a:pt x="691078" y="921441"/>
                  </a:lnTo>
                  <a:lnTo>
                    <a:pt x="689496" y="968133"/>
                  </a:lnTo>
                  <a:lnTo>
                    <a:pt x="684773" y="1014506"/>
                  </a:lnTo>
                  <a:lnTo>
                    <a:pt x="676944" y="1060404"/>
                  </a:lnTo>
                  <a:lnTo>
                    <a:pt x="666045" y="1105671"/>
                  </a:lnTo>
                  <a:lnTo>
                    <a:pt x="652109" y="1150152"/>
                  </a:lnTo>
                  <a:lnTo>
                    <a:pt x="635171" y="1193693"/>
                  </a:lnTo>
                </a:path>
              </a:pathLst>
            </a:custGeom>
            <a:ln w="15706">
              <a:solidFill>
                <a:srgbClr val="F9F9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989102" y="7120202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80" h="335279">
                  <a:moveTo>
                    <a:pt x="167534" y="0"/>
                  </a:moveTo>
                  <a:lnTo>
                    <a:pt x="122984" y="5984"/>
                  </a:lnTo>
                  <a:lnTo>
                    <a:pt x="82960" y="22872"/>
                  </a:lnTo>
                  <a:lnTo>
                    <a:pt x="49056" y="49067"/>
                  </a:lnTo>
                  <a:lnTo>
                    <a:pt x="22865" y="82974"/>
                  </a:lnTo>
                  <a:lnTo>
                    <a:pt x="5981" y="122995"/>
                  </a:lnTo>
                  <a:lnTo>
                    <a:pt x="0" y="167534"/>
                  </a:lnTo>
                  <a:lnTo>
                    <a:pt x="5981" y="212072"/>
                  </a:lnTo>
                  <a:lnTo>
                    <a:pt x="22865" y="252093"/>
                  </a:lnTo>
                  <a:lnTo>
                    <a:pt x="49056" y="286000"/>
                  </a:lnTo>
                  <a:lnTo>
                    <a:pt x="82960" y="312196"/>
                  </a:lnTo>
                  <a:lnTo>
                    <a:pt x="122984" y="329084"/>
                  </a:lnTo>
                  <a:lnTo>
                    <a:pt x="167534" y="335068"/>
                  </a:lnTo>
                  <a:lnTo>
                    <a:pt x="212083" y="329084"/>
                  </a:lnTo>
                  <a:lnTo>
                    <a:pt x="252107" y="312196"/>
                  </a:lnTo>
                  <a:lnTo>
                    <a:pt x="286012" y="286000"/>
                  </a:lnTo>
                  <a:lnTo>
                    <a:pt x="312203" y="252093"/>
                  </a:lnTo>
                  <a:lnTo>
                    <a:pt x="329086" y="212072"/>
                  </a:lnTo>
                  <a:lnTo>
                    <a:pt x="335068" y="167534"/>
                  </a:lnTo>
                  <a:lnTo>
                    <a:pt x="329086" y="122995"/>
                  </a:lnTo>
                  <a:lnTo>
                    <a:pt x="312203" y="82974"/>
                  </a:lnTo>
                  <a:lnTo>
                    <a:pt x="286012" y="49067"/>
                  </a:lnTo>
                  <a:lnTo>
                    <a:pt x="252107" y="22872"/>
                  </a:lnTo>
                  <a:lnTo>
                    <a:pt x="212083" y="5984"/>
                  </a:lnTo>
                  <a:lnTo>
                    <a:pt x="167534" y="0"/>
                  </a:lnTo>
                  <a:close/>
                </a:path>
              </a:pathLst>
            </a:custGeom>
            <a:solidFill>
              <a:srgbClr val="4CAA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989102" y="7120207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80" h="335279">
                  <a:moveTo>
                    <a:pt x="335068" y="167532"/>
                  </a:moveTo>
                  <a:lnTo>
                    <a:pt x="329081" y="212079"/>
                  </a:lnTo>
                  <a:lnTo>
                    <a:pt x="312188" y="252108"/>
                  </a:lnTo>
                  <a:lnTo>
                    <a:pt x="285982" y="286018"/>
                  </a:lnTo>
                  <a:lnTo>
                    <a:pt x="252063" y="312209"/>
                  </a:lnTo>
                  <a:lnTo>
                    <a:pt x="212035" y="329085"/>
                  </a:lnTo>
                  <a:lnTo>
                    <a:pt x="167497" y="335058"/>
                  </a:lnTo>
                  <a:lnTo>
                    <a:pt x="122962" y="329069"/>
                  </a:lnTo>
                  <a:lnTo>
                    <a:pt x="82946" y="312179"/>
                  </a:lnTo>
                  <a:lnTo>
                    <a:pt x="49045" y="285981"/>
                  </a:lnTo>
                  <a:lnTo>
                    <a:pt x="22859" y="252075"/>
                  </a:lnTo>
                  <a:lnTo>
                    <a:pt x="5981" y="212059"/>
                  </a:lnTo>
                  <a:lnTo>
                    <a:pt x="0" y="167532"/>
                  </a:lnTo>
                  <a:lnTo>
                    <a:pt x="5977" y="123002"/>
                  </a:lnTo>
                  <a:lnTo>
                    <a:pt x="22854" y="82983"/>
                  </a:lnTo>
                  <a:lnTo>
                    <a:pt x="49041" y="49074"/>
                  </a:lnTo>
                  <a:lnTo>
                    <a:pt x="82943" y="22874"/>
                  </a:lnTo>
                  <a:lnTo>
                    <a:pt x="122960" y="5982"/>
                  </a:lnTo>
                  <a:lnTo>
                    <a:pt x="167497" y="0"/>
                  </a:lnTo>
                  <a:lnTo>
                    <a:pt x="212041" y="5961"/>
                  </a:lnTo>
                  <a:lnTo>
                    <a:pt x="252074" y="22841"/>
                  </a:lnTo>
                  <a:lnTo>
                    <a:pt x="285993" y="49038"/>
                  </a:lnTo>
                  <a:lnTo>
                    <a:pt x="312196" y="82953"/>
                  </a:lnTo>
                  <a:lnTo>
                    <a:pt x="329085" y="122984"/>
                  </a:lnTo>
                  <a:lnTo>
                    <a:pt x="335068" y="167532"/>
                  </a:lnTo>
                </a:path>
              </a:pathLst>
            </a:custGeom>
            <a:ln w="15706">
              <a:solidFill>
                <a:srgbClr val="F9F9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989102" y="7559979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80" h="335279">
                  <a:moveTo>
                    <a:pt x="167534" y="0"/>
                  </a:moveTo>
                  <a:lnTo>
                    <a:pt x="122984" y="5984"/>
                  </a:lnTo>
                  <a:lnTo>
                    <a:pt x="82960" y="22872"/>
                  </a:lnTo>
                  <a:lnTo>
                    <a:pt x="49056" y="49067"/>
                  </a:lnTo>
                  <a:lnTo>
                    <a:pt x="22865" y="82974"/>
                  </a:lnTo>
                  <a:lnTo>
                    <a:pt x="5981" y="122995"/>
                  </a:lnTo>
                  <a:lnTo>
                    <a:pt x="0" y="167534"/>
                  </a:lnTo>
                  <a:lnTo>
                    <a:pt x="5981" y="212072"/>
                  </a:lnTo>
                  <a:lnTo>
                    <a:pt x="22865" y="252093"/>
                  </a:lnTo>
                  <a:lnTo>
                    <a:pt x="49056" y="286000"/>
                  </a:lnTo>
                  <a:lnTo>
                    <a:pt x="82960" y="312196"/>
                  </a:lnTo>
                  <a:lnTo>
                    <a:pt x="122984" y="329084"/>
                  </a:lnTo>
                  <a:lnTo>
                    <a:pt x="167534" y="335068"/>
                  </a:lnTo>
                  <a:lnTo>
                    <a:pt x="212083" y="329084"/>
                  </a:lnTo>
                  <a:lnTo>
                    <a:pt x="252107" y="312196"/>
                  </a:lnTo>
                  <a:lnTo>
                    <a:pt x="286012" y="286000"/>
                  </a:lnTo>
                  <a:lnTo>
                    <a:pt x="312203" y="252093"/>
                  </a:lnTo>
                  <a:lnTo>
                    <a:pt x="329086" y="212072"/>
                  </a:lnTo>
                  <a:lnTo>
                    <a:pt x="335068" y="167534"/>
                  </a:lnTo>
                  <a:lnTo>
                    <a:pt x="329086" y="122995"/>
                  </a:lnTo>
                  <a:lnTo>
                    <a:pt x="312203" y="82974"/>
                  </a:lnTo>
                  <a:lnTo>
                    <a:pt x="286012" y="49067"/>
                  </a:lnTo>
                  <a:lnTo>
                    <a:pt x="252107" y="22872"/>
                  </a:lnTo>
                  <a:lnTo>
                    <a:pt x="212083" y="5984"/>
                  </a:lnTo>
                  <a:lnTo>
                    <a:pt x="167534" y="0"/>
                  </a:lnTo>
                  <a:close/>
                </a:path>
              </a:pathLst>
            </a:custGeom>
            <a:solidFill>
              <a:srgbClr val="6C6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989102" y="7559984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80" h="335279">
                  <a:moveTo>
                    <a:pt x="335068" y="167533"/>
                  </a:moveTo>
                  <a:lnTo>
                    <a:pt x="329081" y="212079"/>
                  </a:lnTo>
                  <a:lnTo>
                    <a:pt x="312188" y="252108"/>
                  </a:lnTo>
                  <a:lnTo>
                    <a:pt x="285982" y="286019"/>
                  </a:lnTo>
                  <a:lnTo>
                    <a:pt x="252063" y="312209"/>
                  </a:lnTo>
                  <a:lnTo>
                    <a:pt x="212035" y="329085"/>
                  </a:lnTo>
                  <a:lnTo>
                    <a:pt x="167497" y="335058"/>
                  </a:lnTo>
                  <a:lnTo>
                    <a:pt x="122963" y="329070"/>
                  </a:lnTo>
                  <a:lnTo>
                    <a:pt x="82946" y="312179"/>
                  </a:lnTo>
                  <a:lnTo>
                    <a:pt x="49046" y="285982"/>
                  </a:lnTo>
                  <a:lnTo>
                    <a:pt x="22860" y="252075"/>
                  </a:lnTo>
                  <a:lnTo>
                    <a:pt x="5981" y="212060"/>
                  </a:lnTo>
                  <a:lnTo>
                    <a:pt x="0" y="167533"/>
                  </a:lnTo>
                  <a:lnTo>
                    <a:pt x="5977" y="123003"/>
                  </a:lnTo>
                  <a:lnTo>
                    <a:pt x="22854" y="82984"/>
                  </a:lnTo>
                  <a:lnTo>
                    <a:pt x="49041" y="49074"/>
                  </a:lnTo>
                  <a:lnTo>
                    <a:pt x="82942" y="22874"/>
                  </a:lnTo>
                  <a:lnTo>
                    <a:pt x="122960" y="5982"/>
                  </a:lnTo>
                  <a:lnTo>
                    <a:pt x="167497" y="0"/>
                  </a:lnTo>
                  <a:lnTo>
                    <a:pt x="212041" y="5961"/>
                  </a:lnTo>
                  <a:lnTo>
                    <a:pt x="252074" y="22841"/>
                  </a:lnTo>
                  <a:lnTo>
                    <a:pt x="285994" y="49038"/>
                  </a:lnTo>
                  <a:lnTo>
                    <a:pt x="312197" y="82953"/>
                  </a:lnTo>
                  <a:lnTo>
                    <a:pt x="329086" y="122985"/>
                  </a:lnTo>
                  <a:lnTo>
                    <a:pt x="335068" y="167533"/>
                  </a:lnTo>
                </a:path>
              </a:pathLst>
            </a:custGeom>
            <a:ln w="15706">
              <a:solidFill>
                <a:srgbClr val="F9F9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989102" y="8010227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80" h="335279">
                  <a:moveTo>
                    <a:pt x="167534" y="0"/>
                  </a:moveTo>
                  <a:lnTo>
                    <a:pt x="122984" y="5984"/>
                  </a:lnTo>
                  <a:lnTo>
                    <a:pt x="82960" y="22872"/>
                  </a:lnTo>
                  <a:lnTo>
                    <a:pt x="49056" y="49067"/>
                  </a:lnTo>
                  <a:lnTo>
                    <a:pt x="22865" y="82974"/>
                  </a:lnTo>
                  <a:lnTo>
                    <a:pt x="5981" y="122995"/>
                  </a:lnTo>
                  <a:lnTo>
                    <a:pt x="0" y="167534"/>
                  </a:lnTo>
                  <a:lnTo>
                    <a:pt x="5981" y="212072"/>
                  </a:lnTo>
                  <a:lnTo>
                    <a:pt x="22865" y="252093"/>
                  </a:lnTo>
                  <a:lnTo>
                    <a:pt x="49056" y="286000"/>
                  </a:lnTo>
                  <a:lnTo>
                    <a:pt x="82960" y="312196"/>
                  </a:lnTo>
                  <a:lnTo>
                    <a:pt x="122984" y="329084"/>
                  </a:lnTo>
                  <a:lnTo>
                    <a:pt x="167534" y="335068"/>
                  </a:lnTo>
                  <a:lnTo>
                    <a:pt x="212083" y="329084"/>
                  </a:lnTo>
                  <a:lnTo>
                    <a:pt x="252107" y="312196"/>
                  </a:lnTo>
                  <a:lnTo>
                    <a:pt x="286012" y="286000"/>
                  </a:lnTo>
                  <a:lnTo>
                    <a:pt x="312203" y="252093"/>
                  </a:lnTo>
                  <a:lnTo>
                    <a:pt x="329086" y="212072"/>
                  </a:lnTo>
                  <a:lnTo>
                    <a:pt x="335068" y="167534"/>
                  </a:lnTo>
                  <a:lnTo>
                    <a:pt x="329086" y="122995"/>
                  </a:lnTo>
                  <a:lnTo>
                    <a:pt x="312203" y="82974"/>
                  </a:lnTo>
                  <a:lnTo>
                    <a:pt x="286012" y="49067"/>
                  </a:lnTo>
                  <a:lnTo>
                    <a:pt x="252107" y="22872"/>
                  </a:lnTo>
                  <a:lnTo>
                    <a:pt x="212083" y="5984"/>
                  </a:lnTo>
                  <a:lnTo>
                    <a:pt x="167534" y="0"/>
                  </a:lnTo>
                  <a:close/>
                </a:path>
              </a:pathLst>
            </a:custGeom>
            <a:solidFill>
              <a:srgbClr val="769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989102" y="8010232"/>
              <a:ext cx="335280" cy="335280"/>
            </a:xfrm>
            <a:custGeom>
              <a:avLst/>
              <a:gdLst/>
              <a:ahLst/>
              <a:cxnLst/>
              <a:rect l="l" t="t" r="r" b="b"/>
              <a:pathLst>
                <a:path w="335280" h="335279">
                  <a:moveTo>
                    <a:pt x="335068" y="167534"/>
                  </a:moveTo>
                  <a:lnTo>
                    <a:pt x="329081" y="212080"/>
                  </a:lnTo>
                  <a:lnTo>
                    <a:pt x="312187" y="252109"/>
                  </a:lnTo>
                  <a:lnTo>
                    <a:pt x="285981" y="286019"/>
                  </a:lnTo>
                  <a:lnTo>
                    <a:pt x="252063" y="312210"/>
                  </a:lnTo>
                  <a:lnTo>
                    <a:pt x="212035" y="329085"/>
                  </a:lnTo>
                  <a:lnTo>
                    <a:pt x="167497" y="335058"/>
                  </a:lnTo>
                  <a:lnTo>
                    <a:pt x="122963" y="329070"/>
                  </a:lnTo>
                  <a:lnTo>
                    <a:pt x="82947" y="312180"/>
                  </a:lnTo>
                  <a:lnTo>
                    <a:pt x="49046" y="285982"/>
                  </a:lnTo>
                  <a:lnTo>
                    <a:pt x="22860" y="252076"/>
                  </a:lnTo>
                  <a:lnTo>
                    <a:pt x="5981" y="212061"/>
                  </a:lnTo>
                  <a:lnTo>
                    <a:pt x="0" y="167534"/>
                  </a:lnTo>
                  <a:lnTo>
                    <a:pt x="5976" y="123003"/>
                  </a:lnTo>
                  <a:lnTo>
                    <a:pt x="22854" y="82984"/>
                  </a:lnTo>
                  <a:lnTo>
                    <a:pt x="49041" y="49074"/>
                  </a:lnTo>
                  <a:lnTo>
                    <a:pt x="82942" y="22875"/>
                  </a:lnTo>
                  <a:lnTo>
                    <a:pt x="122960" y="5982"/>
                  </a:lnTo>
                  <a:lnTo>
                    <a:pt x="167497" y="0"/>
                  </a:lnTo>
                  <a:lnTo>
                    <a:pt x="212042" y="5961"/>
                  </a:lnTo>
                  <a:lnTo>
                    <a:pt x="252075" y="22841"/>
                  </a:lnTo>
                  <a:lnTo>
                    <a:pt x="285994" y="49039"/>
                  </a:lnTo>
                  <a:lnTo>
                    <a:pt x="312197" y="82954"/>
                  </a:lnTo>
                  <a:lnTo>
                    <a:pt x="329086" y="122986"/>
                  </a:lnTo>
                  <a:lnTo>
                    <a:pt x="335068" y="167534"/>
                  </a:lnTo>
                </a:path>
              </a:pathLst>
            </a:custGeom>
            <a:ln w="15706">
              <a:solidFill>
                <a:srgbClr val="F9F9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783874" y="4254418"/>
            <a:ext cx="2104763" cy="82211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algn="just">
              <a:lnSpc>
                <a:spcPct val="118800"/>
              </a:lnSpc>
              <a:spcBef>
                <a:spcPts val="58"/>
              </a:spcBef>
            </a:pPr>
            <a:r>
              <a:rPr sz="1486" spc="61" dirty="0">
                <a:solidFill>
                  <a:srgbClr val="FFFFFF"/>
                </a:solidFill>
                <a:latin typeface="Tahoma"/>
                <a:cs typeface="Tahoma"/>
              </a:rPr>
              <a:t>Substance</a:t>
            </a:r>
            <a:r>
              <a:rPr sz="1486" spc="-9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67" dirty="0">
                <a:solidFill>
                  <a:srgbClr val="FFFFFF"/>
                </a:solidFill>
                <a:latin typeface="Tahoma"/>
                <a:cs typeface="Tahoma"/>
              </a:rPr>
              <a:t>Use</a:t>
            </a:r>
            <a:r>
              <a:rPr sz="1486" spc="-9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-6" dirty="0">
                <a:solidFill>
                  <a:srgbClr val="FFFFFF"/>
                </a:solidFill>
                <a:latin typeface="Tahoma"/>
                <a:cs typeface="Tahoma"/>
              </a:rPr>
              <a:t>Disorder </a:t>
            </a:r>
            <a:r>
              <a:rPr sz="1486" spc="36" dirty="0">
                <a:solidFill>
                  <a:srgbClr val="FFFFFF"/>
                </a:solidFill>
                <a:latin typeface="Tahoma"/>
                <a:cs typeface="Tahoma"/>
              </a:rPr>
              <a:t>Mental</a:t>
            </a:r>
            <a:r>
              <a:rPr sz="1486" spc="-9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21" dirty="0">
                <a:solidFill>
                  <a:srgbClr val="FFFFFF"/>
                </a:solidFill>
                <a:latin typeface="Tahoma"/>
                <a:cs typeface="Tahoma"/>
              </a:rPr>
              <a:t>Health</a:t>
            </a:r>
            <a:r>
              <a:rPr sz="1486" spc="-88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42" dirty="0">
                <a:solidFill>
                  <a:srgbClr val="FFFFFF"/>
                </a:solidFill>
                <a:latin typeface="Tahoma"/>
                <a:cs typeface="Tahoma"/>
              </a:rPr>
              <a:t>Condition </a:t>
            </a:r>
            <a:r>
              <a:rPr sz="1486" spc="82" dirty="0">
                <a:solidFill>
                  <a:srgbClr val="FFFFFF"/>
                </a:solidFill>
                <a:latin typeface="Tahoma"/>
                <a:cs typeface="Tahoma"/>
              </a:rPr>
              <a:t>Co-</a:t>
            </a:r>
            <a:r>
              <a:rPr sz="1486" spc="39" dirty="0">
                <a:solidFill>
                  <a:srgbClr val="FFFFFF"/>
                </a:solidFill>
                <a:latin typeface="Tahoma"/>
                <a:cs typeface="Tahoma"/>
              </a:rPr>
              <a:t>Occurring</a:t>
            </a:r>
            <a:r>
              <a:rPr sz="1486" spc="-158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49" dirty="0">
                <a:solidFill>
                  <a:srgbClr val="FFFFFF"/>
                </a:solidFill>
                <a:latin typeface="Tahoma"/>
                <a:cs typeface="Tahoma"/>
              </a:rPr>
              <a:t>MH</a:t>
            </a:r>
            <a:r>
              <a:rPr sz="1486" spc="-15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-218" dirty="0">
                <a:solidFill>
                  <a:srgbClr val="FFFFFF"/>
                </a:solidFill>
                <a:latin typeface="Tahoma"/>
                <a:cs typeface="Tahoma"/>
              </a:rPr>
              <a:t>+</a:t>
            </a:r>
            <a:r>
              <a:rPr sz="1486" spc="-158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1486" spc="-158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21" dirty="0">
                <a:solidFill>
                  <a:srgbClr val="FFFFFF"/>
                </a:solidFill>
                <a:latin typeface="Tahoma"/>
                <a:cs typeface="Tahoma"/>
              </a:rPr>
              <a:t>SUD</a:t>
            </a:r>
            <a:endParaRPr sz="1486" dirty="0">
              <a:latin typeface="Tahoma"/>
              <a:cs typeface="Tahom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6812909" y="1661622"/>
            <a:ext cx="1258153" cy="669488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55"/>
              </a:spcBef>
            </a:pPr>
            <a:r>
              <a:rPr sz="4305" b="0" spc="-719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4305" b="0" spc="-5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4305" b="0" spc="-5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05" b="0" spc="42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4305" b="0" spc="-5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05" b="0" spc="-3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4305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12910" y="2524976"/>
            <a:ext cx="4543377" cy="680140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 marR="3081">
              <a:lnSpc>
                <a:spcPct val="114500"/>
              </a:lnSpc>
              <a:spcBef>
                <a:spcPts val="61"/>
              </a:spcBef>
            </a:pPr>
            <a:r>
              <a:rPr sz="2001" spc="58" dirty="0">
                <a:solidFill>
                  <a:srgbClr val="FFFFFF"/>
                </a:solidFill>
                <a:latin typeface="Tahoma"/>
                <a:cs typeface="Tahoma"/>
              </a:rPr>
              <a:t>Adults</a:t>
            </a:r>
            <a:r>
              <a:rPr sz="2001" spc="-22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1" spc="-206" dirty="0">
                <a:solidFill>
                  <a:srgbClr val="FFFFFF"/>
                </a:solidFill>
                <a:latin typeface="Tahoma"/>
                <a:cs typeface="Tahoma"/>
              </a:rPr>
              <a:t>18+</a:t>
            </a:r>
            <a:r>
              <a:rPr sz="2001" spc="-22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1" spc="45" dirty="0">
                <a:solidFill>
                  <a:srgbClr val="FFFFFF"/>
                </a:solidFill>
                <a:latin typeface="Tahoma"/>
                <a:cs typeface="Tahoma"/>
              </a:rPr>
              <a:t>had</a:t>
            </a:r>
            <a:r>
              <a:rPr sz="2001" spc="-22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1" spc="39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001" spc="-22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1" spc="30" dirty="0">
                <a:solidFill>
                  <a:srgbClr val="FFFFFF"/>
                </a:solidFill>
                <a:latin typeface="Tahoma"/>
                <a:cs typeface="Tahoma"/>
              </a:rPr>
              <a:t>mental</a:t>
            </a:r>
            <a:r>
              <a:rPr sz="2001" spc="-22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1" spc="49" dirty="0">
                <a:solidFill>
                  <a:srgbClr val="FFFFFF"/>
                </a:solidFill>
                <a:latin typeface="Tahoma"/>
                <a:cs typeface="Tahoma"/>
              </a:rPr>
              <a:t>illness</a:t>
            </a:r>
            <a:r>
              <a:rPr sz="2001" spc="-22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1" spc="-15" dirty="0">
                <a:solidFill>
                  <a:srgbClr val="FFFFFF"/>
                </a:solidFill>
                <a:latin typeface="Tahoma"/>
                <a:cs typeface="Tahoma"/>
              </a:rPr>
              <a:t>or </a:t>
            </a:r>
            <a:r>
              <a:rPr sz="2001" spc="85" dirty="0">
                <a:solidFill>
                  <a:srgbClr val="FFFFFF"/>
                </a:solidFill>
                <a:latin typeface="Tahoma"/>
                <a:cs typeface="Tahoma"/>
              </a:rPr>
              <a:t>substance</a:t>
            </a:r>
            <a:r>
              <a:rPr sz="2001" spc="-218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1" spc="94" dirty="0">
                <a:solidFill>
                  <a:srgbClr val="FFFFFF"/>
                </a:solidFill>
                <a:latin typeface="Tahoma"/>
                <a:cs typeface="Tahoma"/>
              </a:rPr>
              <a:t>use</a:t>
            </a:r>
            <a:r>
              <a:rPr sz="2001" spc="-218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1" spc="39" dirty="0">
                <a:solidFill>
                  <a:srgbClr val="FFFFFF"/>
                </a:solidFill>
                <a:latin typeface="Tahoma"/>
                <a:cs typeface="Tahoma"/>
              </a:rPr>
              <a:t>disorder</a:t>
            </a:r>
            <a:r>
              <a:rPr sz="2001" spc="-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2001" spc="-218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1" spc="79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2001" spc="-218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1" spc="82" dirty="0">
                <a:solidFill>
                  <a:srgbClr val="FFFFFF"/>
                </a:solidFill>
                <a:latin typeface="Tahoma"/>
                <a:cs typeface="Tahoma"/>
              </a:rPr>
              <a:t>past</a:t>
            </a:r>
            <a:r>
              <a:rPr sz="2001" spc="-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1" spc="-12" dirty="0">
                <a:solidFill>
                  <a:srgbClr val="FFFFFF"/>
                </a:solidFill>
                <a:latin typeface="Tahoma"/>
                <a:cs typeface="Tahoma"/>
              </a:rPr>
              <a:t>year</a:t>
            </a:r>
            <a:endParaRPr sz="2001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824031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" y="0"/>
            <a:ext cx="6102118" cy="6857615"/>
          </a:xfrm>
          <a:custGeom>
            <a:avLst/>
            <a:gdLst/>
            <a:ahLst/>
            <a:cxnLst/>
            <a:rect l="l" t="t" r="r" b="b"/>
            <a:pathLst>
              <a:path w="10062845" h="11308715">
                <a:moveTo>
                  <a:pt x="0" y="11308556"/>
                </a:moveTo>
                <a:lnTo>
                  <a:pt x="10062594" y="11308556"/>
                </a:lnTo>
                <a:lnTo>
                  <a:pt x="10062594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2036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01684" y="3091408"/>
            <a:ext cx="3239163" cy="2831380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14247">
              <a:lnSpc>
                <a:spcPct val="100000"/>
              </a:lnSpc>
              <a:spcBef>
                <a:spcPts val="73"/>
              </a:spcBef>
            </a:pPr>
            <a:r>
              <a:rPr sz="3487" spc="-6" dirty="0">
                <a:solidFill>
                  <a:srgbClr val="FFFFFF"/>
                </a:solidFill>
                <a:latin typeface="Arial"/>
                <a:cs typeface="Arial"/>
              </a:rPr>
              <a:t>Stigma</a:t>
            </a:r>
            <a:endParaRPr sz="3487">
              <a:latin typeface="Arial"/>
              <a:cs typeface="Arial"/>
            </a:endParaRPr>
          </a:p>
          <a:p>
            <a:pPr marL="43512">
              <a:lnSpc>
                <a:spcPct val="100000"/>
              </a:lnSpc>
              <a:spcBef>
                <a:spcPts val="1113"/>
              </a:spcBef>
            </a:pPr>
            <a:r>
              <a:rPr sz="1486" dirty="0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r>
              <a:rPr sz="1486" spc="-12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dirty="0">
                <a:solidFill>
                  <a:srgbClr val="FFFFFF"/>
                </a:solidFill>
                <a:latin typeface="Tahoma"/>
                <a:cs typeface="Tahoma"/>
              </a:rPr>
              <a:t>average,</a:t>
            </a:r>
            <a:r>
              <a:rPr sz="1486" spc="-12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52" dirty="0">
                <a:solidFill>
                  <a:srgbClr val="FFFFFF"/>
                </a:solidFill>
                <a:latin typeface="Tahoma"/>
                <a:cs typeface="Tahoma"/>
              </a:rPr>
              <a:t>people</a:t>
            </a:r>
            <a:r>
              <a:rPr sz="1486" spc="-12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dirty="0">
                <a:solidFill>
                  <a:srgbClr val="FFFFFF"/>
                </a:solidFill>
                <a:latin typeface="Tahoma"/>
                <a:cs typeface="Tahoma"/>
              </a:rPr>
              <a:t>wait</a:t>
            </a:r>
            <a:r>
              <a:rPr sz="1486" spc="-12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-179" dirty="0">
                <a:solidFill>
                  <a:srgbClr val="FFFFFF"/>
                </a:solidFill>
                <a:latin typeface="Arial Black"/>
                <a:cs typeface="Arial Black"/>
              </a:rPr>
              <a:t>10</a:t>
            </a:r>
            <a:r>
              <a:rPr sz="1486" spc="-152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86" spc="-6" dirty="0">
                <a:solidFill>
                  <a:srgbClr val="FFFFFF"/>
                </a:solidFill>
                <a:latin typeface="Arial Black"/>
                <a:cs typeface="Arial Black"/>
              </a:rPr>
              <a:t>years</a:t>
            </a:r>
            <a:endParaRPr sz="1486">
              <a:latin typeface="Arial Black"/>
              <a:cs typeface="Arial Black"/>
            </a:endParaRPr>
          </a:p>
          <a:p>
            <a:pPr marL="43512">
              <a:lnSpc>
                <a:spcPct val="100000"/>
              </a:lnSpc>
              <a:spcBef>
                <a:spcPts val="266"/>
              </a:spcBef>
            </a:pPr>
            <a:r>
              <a:rPr sz="1486" dirty="0">
                <a:solidFill>
                  <a:srgbClr val="FFFFFF"/>
                </a:solidFill>
                <a:latin typeface="Tahoma"/>
                <a:cs typeface="Tahoma"/>
              </a:rPr>
              <a:t>from</a:t>
            </a:r>
            <a:r>
              <a:rPr sz="1486" spc="-14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36" dirty="0">
                <a:solidFill>
                  <a:srgbClr val="FFFFFF"/>
                </a:solidFill>
                <a:latin typeface="Tahoma"/>
                <a:cs typeface="Tahoma"/>
              </a:rPr>
              <a:t>symptom</a:t>
            </a:r>
            <a:r>
              <a:rPr sz="1486" spc="-14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76" dirty="0">
                <a:solidFill>
                  <a:srgbClr val="FFFFFF"/>
                </a:solidFill>
                <a:latin typeface="Tahoma"/>
                <a:cs typeface="Tahoma"/>
              </a:rPr>
              <a:t>onset</a:t>
            </a:r>
            <a:r>
              <a:rPr sz="1486" spc="-14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58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sz="1486" spc="-14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42" dirty="0">
                <a:solidFill>
                  <a:srgbClr val="FFFFFF"/>
                </a:solidFill>
                <a:latin typeface="Tahoma"/>
                <a:cs typeface="Tahoma"/>
              </a:rPr>
              <a:t>starting</a:t>
            </a:r>
            <a:r>
              <a:rPr sz="1486" spc="-14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-6" dirty="0">
                <a:solidFill>
                  <a:srgbClr val="FFFFFF"/>
                </a:solidFill>
                <a:latin typeface="Tahoma"/>
                <a:cs typeface="Tahoma"/>
              </a:rPr>
              <a:t>care.</a:t>
            </a:r>
            <a:endParaRPr sz="1486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486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12"/>
              </a:spcBef>
            </a:pPr>
            <a:endParaRPr sz="1486">
              <a:latin typeface="Tahoma"/>
              <a:cs typeface="Tahoma"/>
            </a:endParaRPr>
          </a:p>
          <a:p>
            <a:pPr marL="7701">
              <a:lnSpc>
                <a:spcPct val="100000"/>
              </a:lnSpc>
            </a:pPr>
            <a:r>
              <a:rPr sz="3487" spc="-39" dirty="0">
                <a:solidFill>
                  <a:srgbClr val="FFFFFF"/>
                </a:solidFill>
                <a:latin typeface="Arial"/>
                <a:cs typeface="Arial"/>
              </a:rPr>
              <a:t>Poor</a:t>
            </a:r>
            <a:r>
              <a:rPr sz="3487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87" spc="27" dirty="0">
                <a:solidFill>
                  <a:srgbClr val="FFFFFF"/>
                </a:solidFill>
                <a:latin typeface="Arial"/>
                <a:cs typeface="Arial"/>
              </a:rPr>
              <a:t>Options</a:t>
            </a:r>
            <a:endParaRPr sz="3487">
              <a:latin typeface="Arial"/>
              <a:cs typeface="Arial"/>
            </a:endParaRPr>
          </a:p>
          <a:p>
            <a:pPr marL="36581" marR="370432">
              <a:lnSpc>
                <a:spcPct val="114999"/>
              </a:lnSpc>
              <a:spcBef>
                <a:spcPts val="846"/>
              </a:spcBef>
            </a:pPr>
            <a:r>
              <a:rPr sz="1486" spc="-73" dirty="0">
                <a:solidFill>
                  <a:srgbClr val="FFFFFF"/>
                </a:solidFill>
                <a:latin typeface="Arial Black"/>
                <a:cs typeface="Arial Black"/>
              </a:rPr>
              <a:t>90%</a:t>
            </a:r>
            <a:r>
              <a:rPr sz="1486" spc="-1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86" spc="-58" dirty="0">
                <a:solidFill>
                  <a:srgbClr val="FFFFFF"/>
                </a:solidFill>
                <a:latin typeface="Arial Black"/>
                <a:cs typeface="Arial Black"/>
              </a:rPr>
              <a:t>don’t</a:t>
            </a:r>
            <a:r>
              <a:rPr sz="1486" spc="-182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86" spc="-100" dirty="0">
                <a:solidFill>
                  <a:srgbClr val="FFFFFF"/>
                </a:solidFill>
                <a:latin typeface="Arial Black"/>
                <a:cs typeface="Arial Black"/>
              </a:rPr>
              <a:t>believe</a:t>
            </a:r>
            <a:r>
              <a:rPr sz="1486" spc="-182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86" spc="67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1486" spc="-152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36" dirty="0">
                <a:solidFill>
                  <a:srgbClr val="FFFFFF"/>
                </a:solidFill>
                <a:latin typeface="Tahoma"/>
                <a:cs typeface="Tahoma"/>
              </a:rPr>
              <a:t>existing </a:t>
            </a:r>
            <a:r>
              <a:rPr sz="1486" spc="42" dirty="0">
                <a:solidFill>
                  <a:srgbClr val="FFFFFF"/>
                </a:solidFill>
                <a:latin typeface="Tahoma"/>
                <a:cs typeface="Tahoma"/>
              </a:rPr>
              <a:t>treatment</a:t>
            </a:r>
            <a:r>
              <a:rPr sz="1486" spc="-16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55" dirty="0">
                <a:solidFill>
                  <a:srgbClr val="FFFFFF"/>
                </a:solidFill>
                <a:latin typeface="Tahoma"/>
                <a:cs typeface="Tahoma"/>
              </a:rPr>
              <a:t>options</a:t>
            </a:r>
            <a:r>
              <a:rPr sz="1486" spc="-158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-6" dirty="0">
                <a:solidFill>
                  <a:srgbClr val="FFFFFF"/>
                </a:solidFill>
                <a:latin typeface="Tahoma"/>
                <a:cs typeface="Tahoma"/>
              </a:rPr>
              <a:t>will</a:t>
            </a:r>
            <a:r>
              <a:rPr sz="1486" spc="-158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36" dirty="0">
                <a:solidFill>
                  <a:srgbClr val="FFFFFF"/>
                </a:solidFill>
                <a:latin typeface="Tahoma"/>
                <a:cs typeface="Tahoma"/>
              </a:rPr>
              <a:t>help</a:t>
            </a:r>
            <a:r>
              <a:rPr sz="1486" spc="-16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-6" dirty="0">
                <a:solidFill>
                  <a:srgbClr val="FFFFFF"/>
                </a:solidFill>
                <a:latin typeface="Tahoma"/>
                <a:cs typeface="Tahoma"/>
              </a:rPr>
              <a:t>them.</a:t>
            </a:r>
            <a:endParaRPr sz="1486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24148" y="0"/>
            <a:ext cx="11867690" cy="6857615"/>
            <a:chOff x="533839" y="0"/>
            <a:chExt cx="19570700" cy="113087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839" y="7148414"/>
              <a:ext cx="3275994" cy="327599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839" y="4419718"/>
              <a:ext cx="3275994" cy="327599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062594" y="0"/>
              <a:ext cx="10041890" cy="11308715"/>
            </a:xfrm>
            <a:custGeom>
              <a:avLst/>
              <a:gdLst/>
              <a:ahLst/>
              <a:cxnLst/>
              <a:rect l="l" t="t" r="r" b="b"/>
              <a:pathLst>
                <a:path w="10041890" h="11308715">
                  <a:moveTo>
                    <a:pt x="10041505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10041505" y="11308556"/>
                  </a:lnTo>
                  <a:lnTo>
                    <a:pt x="10041505" y="0"/>
                  </a:lnTo>
                  <a:close/>
                </a:path>
              </a:pathLst>
            </a:custGeom>
            <a:solidFill>
              <a:srgbClr val="000000">
                <a:alpha val="8646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643804" y="3221574"/>
            <a:ext cx="2272651" cy="916454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sz="3487" spc="-173" dirty="0">
                <a:solidFill>
                  <a:srgbClr val="FFFFFF"/>
                </a:solidFill>
                <a:latin typeface="Arial"/>
                <a:cs typeface="Arial"/>
              </a:rPr>
              <a:t>107,622</a:t>
            </a:r>
            <a:endParaRPr sz="3487">
              <a:latin typeface="Arial"/>
              <a:cs typeface="Arial"/>
            </a:endParaRPr>
          </a:p>
          <a:p>
            <a:pPr marL="36581">
              <a:lnSpc>
                <a:spcPct val="100000"/>
              </a:lnSpc>
              <a:spcBef>
                <a:spcPts val="1113"/>
              </a:spcBef>
            </a:pPr>
            <a:r>
              <a:rPr sz="1486" spc="52" dirty="0">
                <a:solidFill>
                  <a:srgbClr val="FFFFFF"/>
                </a:solidFill>
                <a:latin typeface="Tahoma"/>
                <a:cs typeface="Tahoma"/>
              </a:rPr>
              <a:t>Deaths</a:t>
            </a:r>
            <a:r>
              <a:rPr sz="1486" spc="-143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dirty="0">
                <a:solidFill>
                  <a:srgbClr val="FFFFFF"/>
                </a:solidFill>
                <a:latin typeface="Tahoma"/>
                <a:cs typeface="Tahoma"/>
              </a:rPr>
              <a:t>by</a:t>
            </a:r>
            <a:r>
              <a:rPr sz="1486" spc="-143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-73" dirty="0">
                <a:solidFill>
                  <a:srgbClr val="FFFFFF"/>
                </a:solidFill>
                <a:latin typeface="Arial Black"/>
                <a:cs typeface="Arial Black"/>
              </a:rPr>
              <a:t>drug</a:t>
            </a:r>
            <a:r>
              <a:rPr sz="1486" spc="-1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86" spc="-79" dirty="0">
                <a:solidFill>
                  <a:srgbClr val="FFFFFF"/>
                </a:solidFill>
                <a:latin typeface="Arial Black"/>
                <a:cs typeface="Arial Black"/>
              </a:rPr>
              <a:t>overdose</a:t>
            </a:r>
            <a:endParaRPr sz="1486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43804" y="4876261"/>
            <a:ext cx="1617271" cy="916454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sz="3487" spc="-139" dirty="0">
                <a:solidFill>
                  <a:srgbClr val="FFFFFF"/>
                </a:solidFill>
                <a:latin typeface="Arial"/>
                <a:cs typeface="Arial"/>
              </a:rPr>
              <a:t>48</a:t>
            </a:r>
            <a:r>
              <a:rPr sz="3487" spc="-591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3487" spc="-154" dirty="0">
                <a:solidFill>
                  <a:srgbClr val="FFFFFF"/>
                </a:solidFill>
                <a:latin typeface="Arial"/>
                <a:cs typeface="Arial"/>
              </a:rPr>
              <a:t>183</a:t>
            </a:r>
            <a:endParaRPr sz="3487">
              <a:latin typeface="Arial"/>
              <a:cs typeface="Arial"/>
            </a:endParaRPr>
          </a:p>
          <a:p>
            <a:pPr marL="36581">
              <a:lnSpc>
                <a:spcPct val="100000"/>
              </a:lnSpc>
              <a:spcBef>
                <a:spcPts val="1113"/>
              </a:spcBef>
            </a:pPr>
            <a:r>
              <a:rPr sz="1486" spc="52" dirty="0">
                <a:solidFill>
                  <a:srgbClr val="FFFFFF"/>
                </a:solidFill>
                <a:latin typeface="Tahoma"/>
                <a:cs typeface="Tahoma"/>
              </a:rPr>
              <a:t>Deaths</a:t>
            </a:r>
            <a:r>
              <a:rPr sz="1486" spc="-143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dirty="0">
                <a:solidFill>
                  <a:srgbClr val="FFFFFF"/>
                </a:solidFill>
                <a:latin typeface="Tahoma"/>
                <a:cs typeface="Tahoma"/>
              </a:rPr>
              <a:t>by</a:t>
            </a:r>
            <a:r>
              <a:rPr sz="1486" spc="-13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-79" dirty="0">
                <a:solidFill>
                  <a:srgbClr val="FFFFFF"/>
                </a:solidFill>
                <a:latin typeface="Arial Black"/>
                <a:cs typeface="Arial Black"/>
              </a:rPr>
              <a:t>suicide</a:t>
            </a:r>
            <a:endParaRPr sz="1486">
              <a:latin typeface="Arial Black"/>
              <a:cs typeface="Arial Black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646506" y="2813754"/>
            <a:ext cx="1719313" cy="3374321"/>
            <a:chOff x="10959875" y="4640089"/>
            <a:chExt cx="2835275" cy="556450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59875" y="4640089"/>
              <a:ext cx="2835243" cy="283524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59875" y="7368791"/>
              <a:ext cx="2835243" cy="2835243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613089" y="966942"/>
            <a:ext cx="5239574" cy="916454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sz="3487" spc="-49" dirty="0">
                <a:solidFill>
                  <a:srgbClr val="FFFFFF"/>
                </a:solidFill>
                <a:latin typeface="Arial"/>
                <a:cs typeface="Arial"/>
              </a:rPr>
              <a:t>Deadly</a:t>
            </a:r>
            <a:r>
              <a:rPr sz="3487" spc="-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87" spc="-6" dirty="0">
                <a:solidFill>
                  <a:srgbClr val="FFFFFF"/>
                </a:solidFill>
                <a:latin typeface="Arial"/>
                <a:cs typeface="Arial"/>
              </a:rPr>
              <a:t>consequences</a:t>
            </a:r>
            <a:endParaRPr sz="3487">
              <a:latin typeface="Arial"/>
              <a:cs typeface="Arial"/>
            </a:endParaRPr>
          </a:p>
          <a:p>
            <a:pPr marL="36581">
              <a:lnSpc>
                <a:spcPct val="100000"/>
              </a:lnSpc>
              <a:spcBef>
                <a:spcPts val="1113"/>
              </a:spcBef>
            </a:pPr>
            <a:r>
              <a:rPr sz="1486" spc="-91" dirty="0">
                <a:solidFill>
                  <a:srgbClr val="FFFFFF"/>
                </a:solidFill>
                <a:latin typeface="Arial Black"/>
                <a:cs typeface="Arial Black"/>
              </a:rPr>
              <a:t>Despite</a:t>
            </a:r>
            <a:r>
              <a:rPr sz="1486" spc="-16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86" spc="-82" dirty="0">
                <a:solidFill>
                  <a:srgbClr val="FFFFFF"/>
                </a:solidFill>
                <a:latin typeface="Arial Black"/>
                <a:cs typeface="Arial Black"/>
              </a:rPr>
              <a:t>billions</a:t>
            </a:r>
            <a:r>
              <a:rPr sz="1486" spc="-16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86" spc="-73" dirty="0">
                <a:solidFill>
                  <a:srgbClr val="FFFFFF"/>
                </a:solidFill>
                <a:latin typeface="Arial Black"/>
                <a:cs typeface="Arial Black"/>
              </a:rPr>
              <a:t>spent,</a:t>
            </a:r>
            <a:r>
              <a:rPr sz="1486" spc="-16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86" spc="67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1486" spc="-133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dirty="0">
                <a:solidFill>
                  <a:srgbClr val="FFFFFF"/>
                </a:solidFill>
                <a:latin typeface="Tahoma"/>
                <a:cs typeface="Tahoma"/>
              </a:rPr>
              <a:t>problem</a:t>
            </a:r>
            <a:r>
              <a:rPr sz="1486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61" dirty="0">
                <a:solidFill>
                  <a:srgbClr val="FFFFFF"/>
                </a:solidFill>
                <a:latin typeface="Tahoma"/>
                <a:cs typeface="Tahoma"/>
              </a:rPr>
              <a:t>continues</a:t>
            </a:r>
            <a:r>
              <a:rPr sz="1486" spc="-133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58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sz="1486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73" dirty="0">
                <a:solidFill>
                  <a:srgbClr val="FFFFFF"/>
                </a:solidFill>
                <a:latin typeface="Tahoma"/>
                <a:cs typeface="Tahoma"/>
              </a:rPr>
              <a:t>get</a:t>
            </a:r>
            <a:r>
              <a:rPr sz="1486" spc="-133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-6" dirty="0">
                <a:solidFill>
                  <a:srgbClr val="FFFFFF"/>
                </a:solidFill>
                <a:latin typeface="Tahoma"/>
                <a:cs typeface="Tahoma"/>
              </a:rPr>
              <a:t>worse.</a:t>
            </a:r>
            <a:endParaRPr sz="1486">
              <a:latin typeface="Tahoma"/>
              <a:cs typeface="Tahom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25237" y="966943"/>
            <a:ext cx="4315033" cy="549102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sz="3487" b="0" spc="97" dirty="0">
                <a:solidFill>
                  <a:srgbClr val="FFFFFF"/>
                </a:solidFill>
                <a:latin typeface="Arial"/>
                <a:cs typeface="Arial"/>
              </a:rPr>
              <a:t>Most</a:t>
            </a:r>
            <a:r>
              <a:rPr sz="3487" b="0" spc="-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87" b="0" spc="-224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3487" b="0" spc="-43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87" b="0" spc="-200" dirty="0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sz="3487" b="0" spc="-53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87" b="0" spc="154" dirty="0">
                <a:solidFill>
                  <a:srgbClr val="FFFFFF"/>
                </a:solidFill>
                <a:latin typeface="Arial"/>
                <a:cs typeface="Arial"/>
              </a:rPr>
              <a:t>get</a:t>
            </a:r>
            <a:r>
              <a:rPr sz="3487" b="0" spc="-43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87" b="0" spc="-12" dirty="0">
                <a:solidFill>
                  <a:srgbClr val="FFFFFF"/>
                </a:solidFill>
                <a:latin typeface="Arial"/>
                <a:cs typeface="Arial"/>
              </a:rPr>
              <a:t>care</a:t>
            </a:r>
            <a:endParaRPr sz="3487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4457" y="1639309"/>
            <a:ext cx="4038942" cy="244131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sz="1486" spc="-158" dirty="0">
                <a:solidFill>
                  <a:srgbClr val="FFFFFF"/>
                </a:solidFill>
                <a:latin typeface="Arial Black"/>
                <a:cs typeface="Arial Black"/>
              </a:rPr>
              <a:t>75%</a:t>
            </a:r>
            <a:r>
              <a:rPr sz="1486" spc="-191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86" spc="52" dirty="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sz="1486" spc="-16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36" dirty="0">
                <a:solidFill>
                  <a:srgbClr val="FFFFFF"/>
                </a:solidFill>
                <a:latin typeface="Tahoma"/>
                <a:cs typeface="Tahoma"/>
              </a:rPr>
              <a:t>SUD</a:t>
            </a:r>
            <a:r>
              <a:rPr sz="1486" spc="-16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39" dirty="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sz="1486" spc="-16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-94" dirty="0">
                <a:solidFill>
                  <a:srgbClr val="FFFFFF"/>
                </a:solidFill>
                <a:latin typeface="Arial Black"/>
                <a:cs typeface="Arial Black"/>
              </a:rPr>
              <a:t>50%</a:t>
            </a:r>
            <a:r>
              <a:rPr sz="1486" spc="-191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86" spc="52" dirty="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sz="1486" spc="-16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30" dirty="0">
                <a:solidFill>
                  <a:srgbClr val="FFFFFF"/>
                </a:solidFill>
                <a:latin typeface="Tahoma"/>
                <a:cs typeface="Tahoma"/>
              </a:rPr>
              <a:t>mental</a:t>
            </a:r>
            <a:r>
              <a:rPr sz="1486" spc="-16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39" dirty="0">
                <a:solidFill>
                  <a:srgbClr val="FFFFFF"/>
                </a:solidFill>
                <a:latin typeface="Tahoma"/>
                <a:cs typeface="Tahoma"/>
              </a:rPr>
              <a:t>health</a:t>
            </a:r>
            <a:r>
              <a:rPr sz="1486" spc="-16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49" dirty="0">
                <a:solidFill>
                  <a:srgbClr val="FFFFFF"/>
                </a:solidFill>
                <a:latin typeface="Tahoma"/>
                <a:cs typeface="Tahoma"/>
              </a:rPr>
              <a:t>patients</a:t>
            </a:r>
            <a:endParaRPr sz="1486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233954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8" y="0"/>
            <a:ext cx="12191144" cy="6857615"/>
            <a:chOff x="0" y="0"/>
            <a:chExt cx="20104100" cy="1130871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0062845" cy="11308715"/>
            </a:xfrm>
            <a:custGeom>
              <a:avLst/>
              <a:gdLst/>
              <a:ahLst/>
              <a:cxnLst/>
              <a:rect l="l" t="t" r="r" b="b"/>
              <a:pathLst>
                <a:path w="10062845" h="11308715">
                  <a:moveTo>
                    <a:pt x="0" y="11308556"/>
                  </a:moveTo>
                  <a:lnTo>
                    <a:pt x="10062594" y="11308556"/>
                  </a:lnTo>
                  <a:lnTo>
                    <a:pt x="10062594" y="0"/>
                  </a:lnTo>
                  <a:lnTo>
                    <a:pt x="0" y="0"/>
                  </a:lnTo>
                  <a:lnTo>
                    <a:pt x="0" y="113085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062594" y="0"/>
              <a:ext cx="10041890" cy="11308715"/>
            </a:xfrm>
            <a:custGeom>
              <a:avLst/>
              <a:gdLst/>
              <a:ahLst/>
              <a:cxnLst/>
              <a:rect l="l" t="t" r="r" b="b"/>
              <a:pathLst>
                <a:path w="10041890" h="11308715">
                  <a:moveTo>
                    <a:pt x="10041505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10041505" y="11308556"/>
                  </a:lnTo>
                  <a:lnTo>
                    <a:pt x="10041505" y="0"/>
                  </a:lnTo>
                  <a:close/>
                </a:path>
              </a:pathLst>
            </a:custGeom>
            <a:solidFill>
              <a:srgbClr val="203686">
                <a:alpha val="8646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381852" y="3916111"/>
              <a:ext cx="1719580" cy="1843405"/>
            </a:xfrm>
            <a:custGeom>
              <a:avLst/>
              <a:gdLst/>
              <a:ahLst/>
              <a:cxnLst/>
              <a:rect l="l" t="t" r="r" b="b"/>
              <a:pathLst>
                <a:path w="1719580" h="1843404">
                  <a:moveTo>
                    <a:pt x="921437" y="0"/>
                  </a:moveTo>
                  <a:lnTo>
                    <a:pt x="874021" y="1198"/>
                  </a:lnTo>
                  <a:lnTo>
                    <a:pt x="827228" y="4757"/>
                  </a:lnTo>
                  <a:lnTo>
                    <a:pt x="781114" y="10617"/>
                  </a:lnTo>
                  <a:lnTo>
                    <a:pt x="735739" y="18720"/>
                  </a:lnTo>
                  <a:lnTo>
                    <a:pt x="691159" y="29009"/>
                  </a:lnTo>
                  <a:lnTo>
                    <a:pt x="647434" y="41426"/>
                  </a:lnTo>
                  <a:lnTo>
                    <a:pt x="604621" y="55912"/>
                  </a:lnTo>
                  <a:lnTo>
                    <a:pt x="562777" y="72411"/>
                  </a:lnTo>
                  <a:lnTo>
                    <a:pt x="521961" y="90863"/>
                  </a:lnTo>
                  <a:lnTo>
                    <a:pt x="482230" y="111212"/>
                  </a:lnTo>
                  <a:lnTo>
                    <a:pt x="443643" y="133399"/>
                  </a:lnTo>
                  <a:lnTo>
                    <a:pt x="406258" y="157367"/>
                  </a:lnTo>
                  <a:lnTo>
                    <a:pt x="370131" y="183057"/>
                  </a:lnTo>
                  <a:lnTo>
                    <a:pt x="335322" y="210411"/>
                  </a:lnTo>
                  <a:lnTo>
                    <a:pt x="301888" y="239373"/>
                  </a:lnTo>
                  <a:lnTo>
                    <a:pt x="269887" y="269883"/>
                  </a:lnTo>
                  <a:lnTo>
                    <a:pt x="239376" y="301884"/>
                  </a:lnTo>
                  <a:lnTo>
                    <a:pt x="210415" y="335318"/>
                  </a:lnTo>
                  <a:lnTo>
                    <a:pt x="183060" y="370127"/>
                  </a:lnTo>
                  <a:lnTo>
                    <a:pt x="157370" y="406253"/>
                  </a:lnTo>
                  <a:lnTo>
                    <a:pt x="133402" y="443639"/>
                  </a:lnTo>
                  <a:lnTo>
                    <a:pt x="111214" y="482226"/>
                  </a:lnTo>
                  <a:lnTo>
                    <a:pt x="90865" y="521956"/>
                  </a:lnTo>
                  <a:lnTo>
                    <a:pt x="72412" y="562772"/>
                  </a:lnTo>
                  <a:lnTo>
                    <a:pt x="55913" y="604616"/>
                  </a:lnTo>
                  <a:lnTo>
                    <a:pt x="41426" y="647430"/>
                  </a:lnTo>
                  <a:lnTo>
                    <a:pt x="29009" y="691156"/>
                  </a:lnTo>
                  <a:lnTo>
                    <a:pt x="18720" y="735736"/>
                  </a:lnTo>
                  <a:lnTo>
                    <a:pt x="10617" y="781112"/>
                  </a:lnTo>
                  <a:lnTo>
                    <a:pt x="4757" y="827226"/>
                  </a:lnTo>
                  <a:lnTo>
                    <a:pt x="1199" y="874020"/>
                  </a:lnTo>
                  <a:lnTo>
                    <a:pt x="0" y="921437"/>
                  </a:lnTo>
                  <a:lnTo>
                    <a:pt x="1199" y="968854"/>
                  </a:lnTo>
                  <a:lnTo>
                    <a:pt x="4757" y="1015649"/>
                  </a:lnTo>
                  <a:lnTo>
                    <a:pt x="10617" y="1061763"/>
                  </a:lnTo>
                  <a:lnTo>
                    <a:pt x="18720" y="1107139"/>
                  </a:lnTo>
                  <a:lnTo>
                    <a:pt x="29009" y="1151719"/>
                  </a:lnTo>
                  <a:lnTo>
                    <a:pt x="41426" y="1195445"/>
                  </a:lnTo>
                  <a:lnTo>
                    <a:pt x="55913" y="1238258"/>
                  </a:lnTo>
                  <a:lnTo>
                    <a:pt x="72412" y="1280102"/>
                  </a:lnTo>
                  <a:lnTo>
                    <a:pt x="90865" y="1320919"/>
                  </a:lnTo>
                  <a:lnTo>
                    <a:pt x="111214" y="1360649"/>
                  </a:lnTo>
                  <a:lnTo>
                    <a:pt x="133402" y="1399236"/>
                  </a:lnTo>
                  <a:lnTo>
                    <a:pt x="157370" y="1436622"/>
                  </a:lnTo>
                  <a:lnTo>
                    <a:pt x="183086" y="1472781"/>
                  </a:lnTo>
                  <a:lnTo>
                    <a:pt x="210415" y="1507557"/>
                  </a:lnTo>
                  <a:lnTo>
                    <a:pt x="239376" y="1540991"/>
                  </a:lnTo>
                  <a:lnTo>
                    <a:pt x="269887" y="1572992"/>
                  </a:lnTo>
                  <a:lnTo>
                    <a:pt x="301888" y="1603502"/>
                  </a:lnTo>
                  <a:lnTo>
                    <a:pt x="335322" y="1632464"/>
                  </a:lnTo>
                  <a:lnTo>
                    <a:pt x="370131" y="1659818"/>
                  </a:lnTo>
                  <a:lnTo>
                    <a:pt x="406258" y="1685508"/>
                  </a:lnTo>
                  <a:lnTo>
                    <a:pt x="443643" y="1709476"/>
                  </a:lnTo>
                  <a:lnTo>
                    <a:pt x="482230" y="1731663"/>
                  </a:lnTo>
                  <a:lnTo>
                    <a:pt x="521961" y="1752011"/>
                  </a:lnTo>
                  <a:lnTo>
                    <a:pt x="562777" y="1770464"/>
                  </a:lnTo>
                  <a:lnTo>
                    <a:pt x="604621" y="1786963"/>
                  </a:lnTo>
                  <a:lnTo>
                    <a:pt x="647434" y="1801449"/>
                  </a:lnTo>
                  <a:lnTo>
                    <a:pt x="691159" y="1813866"/>
                  </a:lnTo>
                  <a:lnTo>
                    <a:pt x="735739" y="1824155"/>
                  </a:lnTo>
                  <a:lnTo>
                    <a:pt x="781114" y="1832258"/>
                  </a:lnTo>
                  <a:lnTo>
                    <a:pt x="827228" y="1838118"/>
                  </a:lnTo>
                  <a:lnTo>
                    <a:pt x="874021" y="1841676"/>
                  </a:lnTo>
                  <a:lnTo>
                    <a:pt x="921437" y="1842875"/>
                  </a:lnTo>
                  <a:lnTo>
                    <a:pt x="966484" y="1841676"/>
                  </a:lnTo>
                  <a:lnTo>
                    <a:pt x="969240" y="1841676"/>
                  </a:lnTo>
                  <a:lnTo>
                    <a:pt x="1019333" y="1837673"/>
                  </a:lnTo>
                  <a:lnTo>
                    <a:pt x="1067504" y="1831244"/>
                  </a:lnTo>
                  <a:lnTo>
                    <a:pt x="1115041" y="1822329"/>
                  </a:lnTo>
                  <a:lnTo>
                    <a:pt x="1161859" y="1810979"/>
                  </a:lnTo>
                  <a:lnTo>
                    <a:pt x="1207872" y="1797242"/>
                  </a:lnTo>
                  <a:lnTo>
                    <a:pt x="1252994" y="1781169"/>
                  </a:lnTo>
                  <a:lnTo>
                    <a:pt x="1297139" y="1762808"/>
                  </a:lnTo>
                  <a:lnTo>
                    <a:pt x="1340222" y="1742211"/>
                  </a:lnTo>
                  <a:lnTo>
                    <a:pt x="1382156" y="1719425"/>
                  </a:lnTo>
                  <a:lnTo>
                    <a:pt x="1422856" y="1694501"/>
                  </a:lnTo>
                  <a:lnTo>
                    <a:pt x="1462235" y="1667489"/>
                  </a:lnTo>
                  <a:lnTo>
                    <a:pt x="1500208" y="1638437"/>
                  </a:lnTo>
                  <a:lnTo>
                    <a:pt x="1530553" y="1612617"/>
                  </a:lnTo>
                  <a:lnTo>
                    <a:pt x="925153" y="1612617"/>
                  </a:lnTo>
                  <a:lnTo>
                    <a:pt x="880599" y="1611459"/>
                  </a:lnTo>
                  <a:lnTo>
                    <a:pt x="836023" y="1607397"/>
                  </a:lnTo>
                  <a:lnTo>
                    <a:pt x="791559" y="1600393"/>
                  </a:lnTo>
                  <a:lnTo>
                    <a:pt x="747352" y="1590410"/>
                  </a:lnTo>
                  <a:lnTo>
                    <a:pt x="703542" y="1577410"/>
                  </a:lnTo>
                  <a:lnTo>
                    <a:pt x="660270" y="1561355"/>
                  </a:lnTo>
                  <a:lnTo>
                    <a:pt x="617675" y="1542209"/>
                  </a:lnTo>
                  <a:lnTo>
                    <a:pt x="575898" y="1519932"/>
                  </a:lnTo>
                  <a:lnTo>
                    <a:pt x="535716" y="1494893"/>
                  </a:lnTo>
                  <a:lnTo>
                    <a:pt x="497836" y="1467580"/>
                  </a:lnTo>
                  <a:lnTo>
                    <a:pt x="462295" y="1438133"/>
                  </a:lnTo>
                  <a:lnTo>
                    <a:pt x="429131" y="1406693"/>
                  </a:lnTo>
                  <a:lnTo>
                    <a:pt x="398382" y="1373401"/>
                  </a:lnTo>
                  <a:lnTo>
                    <a:pt x="370085" y="1338397"/>
                  </a:lnTo>
                  <a:lnTo>
                    <a:pt x="344278" y="1301822"/>
                  </a:lnTo>
                  <a:lnTo>
                    <a:pt x="320998" y="1263816"/>
                  </a:lnTo>
                  <a:lnTo>
                    <a:pt x="300283" y="1224520"/>
                  </a:lnTo>
                  <a:lnTo>
                    <a:pt x="282171" y="1184075"/>
                  </a:lnTo>
                  <a:lnTo>
                    <a:pt x="266700" y="1142622"/>
                  </a:lnTo>
                  <a:lnTo>
                    <a:pt x="253905" y="1100300"/>
                  </a:lnTo>
                  <a:lnTo>
                    <a:pt x="243827" y="1057250"/>
                  </a:lnTo>
                  <a:lnTo>
                    <a:pt x="236501" y="1013614"/>
                  </a:lnTo>
                  <a:lnTo>
                    <a:pt x="231965" y="969531"/>
                  </a:lnTo>
                  <a:lnTo>
                    <a:pt x="230258" y="925143"/>
                  </a:lnTo>
                  <a:lnTo>
                    <a:pt x="231417" y="880589"/>
                  </a:lnTo>
                  <a:lnTo>
                    <a:pt x="235478" y="836011"/>
                  </a:lnTo>
                  <a:lnTo>
                    <a:pt x="242481" y="791548"/>
                  </a:lnTo>
                  <a:lnTo>
                    <a:pt x="252462" y="747343"/>
                  </a:lnTo>
                  <a:lnTo>
                    <a:pt x="265459" y="703534"/>
                  </a:lnTo>
                  <a:lnTo>
                    <a:pt x="281509" y="660264"/>
                  </a:lnTo>
                  <a:lnTo>
                    <a:pt x="300651" y="617671"/>
                  </a:lnTo>
                  <a:lnTo>
                    <a:pt x="322922" y="575898"/>
                  </a:lnTo>
                  <a:lnTo>
                    <a:pt x="348983" y="534244"/>
                  </a:lnTo>
                  <a:lnTo>
                    <a:pt x="377683" y="494868"/>
                  </a:lnTo>
                  <a:lnTo>
                    <a:pt x="408870" y="457857"/>
                  </a:lnTo>
                  <a:lnTo>
                    <a:pt x="442391" y="423300"/>
                  </a:lnTo>
                  <a:lnTo>
                    <a:pt x="478092" y="391285"/>
                  </a:lnTo>
                  <a:lnTo>
                    <a:pt x="515822" y="361900"/>
                  </a:lnTo>
                  <a:lnTo>
                    <a:pt x="555303" y="335318"/>
                  </a:lnTo>
                  <a:lnTo>
                    <a:pt x="596755" y="311374"/>
                  </a:lnTo>
                  <a:lnTo>
                    <a:pt x="639652" y="290410"/>
                  </a:lnTo>
                  <a:lnTo>
                    <a:pt x="683965" y="272429"/>
                  </a:lnTo>
                  <a:lnTo>
                    <a:pt x="729543" y="257519"/>
                  </a:lnTo>
                  <a:lnTo>
                    <a:pt x="776232" y="245769"/>
                  </a:lnTo>
                  <a:lnTo>
                    <a:pt x="823879" y="237267"/>
                  </a:lnTo>
                  <a:lnTo>
                    <a:pt x="872332" y="232101"/>
                  </a:lnTo>
                  <a:lnTo>
                    <a:pt x="921437" y="230359"/>
                  </a:lnTo>
                  <a:lnTo>
                    <a:pt x="921437" y="0"/>
                  </a:lnTo>
                  <a:close/>
                </a:path>
                <a:path w="1719580" h="1843404">
                  <a:moveTo>
                    <a:pt x="1519953" y="1266977"/>
                  </a:moveTo>
                  <a:lnTo>
                    <a:pt x="1494909" y="1307155"/>
                  </a:lnTo>
                  <a:lnTo>
                    <a:pt x="1467592" y="1345033"/>
                  </a:lnTo>
                  <a:lnTo>
                    <a:pt x="1438142" y="1380572"/>
                  </a:lnTo>
                  <a:lnTo>
                    <a:pt x="1406700" y="1413735"/>
                  </a:lnTo>
                  <a:lnTo>
                    <a:pt x="1373406" y="1444484"/>
                  </a:lnTo>
                  <a:lnTo>
                    <a:pt x="1338401" y="1472781"/>
                  </a:lnTo>
                  <a:lnTo>
                    <a:pt x="1301826" y="1498588"/>
                  </a:lnTo>
                  <a:lnTo>
                    <a:pt x="1263820" y="1521869"/>
                  </a:lnTo>
                  <a:lnTo>
                    <a:pt x="1224525" y="1542585"/>
                  </a:lnTo>
                  <a:lnTo>
                    <a:pt x="1184080" y="1560698"/>
                  </a:lnTo>
                  <a:lnTo>
                    <a:pt x="1142627" y="1576171"/>
                  </a:lnTo>
                  <a:lnTo>
                    <a:pt x="1100306" y="1588967"/>
                  </a:lnTo>
                  <a:lnTo>
                    <a:pt x="1057258" y="1599047"/>
                  </a:lnTo>
                  <a:lnTo>
                    <a:pt x="1013622" y="1606374"/>
                  </a:lnTo>
                  <a:lnTo>
                    <a:pt x="969540" y="1610910"/>
                  </a:lnTo>
                  <a:lnTo>
                    <a:pt x="925153" y="1612617"/>
                  </a:lnTo>
                  <a:lnTo>
                    <a:pt x="1530553" y="1612617"/>
                  </a:lnTo>
                  <a:lnTo>
                    <a:pt x="1571591" y="1574416"/>
                  </a:lnTo>
                  <a:lnTo>
                    <a:pt x="1604829" y="1539546"/>
                  </a:lnTo>
                  <a:lnTo>
                    <a:pt x="1636318" y="1502835"/>
                  </a:lnTo>
                  <a:lnTo>
                    <a:pt x="1665970" y="1464334"/>
                  </a:lnTo>
                  <a:lnTo>
                    <a:pt x="1693701" y="1424091"/>
                  </a:lnTo>
                  <a:lnTo>
                    <a:pt x="1719424" y="1382156"/>
                  </a:lnTo>
                  <a:lnTo>
                    <a:pt x="1519953" y="1266977"/>
                  </a:lnTo>
                  <a:close/>
                </a:path>
              </a:pathLst>
            </a:custGeom>
            <a:solidFill>
              <a:srgbClr val="FF42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381851" y="3916111"/>
              <a:ext cx="1719580" cy="1843405"/>
            </a:xfrm>
            <a:custGeom>
              <a:avLst/>
              <a:gdLst/>
              <a:ahLst/>
              <a:cxnLst/>
              <a:rect l="l" t="t" r="r" b="b"/>
              <a:pathLst>
                <a:path w="1719580" h="1843404">
                  <a:moveTo>
                    <a:pt x="925122" y="1612617"/>
                  </a:moveTo>
                  <a:lnTo>
                    <a:pt x="880568" y="1611458"/>
                  </a:lnTo>
                  <a:lnTo>
                    <a:pt x="835990" y="1607394"/>
                  </a:lnTo>
                  <a:lnTo>
                    <a:pt x="791528" y="1600388"/>
                  </a:lnTo>
                  <a:lnTo>
                    <a:pt x="747323" y="1590403"/>
                  </a:lnTo>
                  <a:lnTo>
                    <a:pt x="703516" y="1577402"/>
                  </a:lnTo>
                  <a:lnTo>
                    <a:pt x="660246" y="1561346"/>
                  </a:lnTo>
                  <a:lnTo>
                    <a:pt x="617654" y="1542199"/>
                  </a:lnTo>
                  <a:lnTo>
                    <a:pt x="575881" y="1519923"/>
                  </a:lnTo>
                  <a:lnTo>
                    <a:pt x="535702" y="1494885"/>
                  </a:lnTo>
                  <a:lnTo>
                    <a:pt x="497825" y="1467572"/>
                  </a:lnTo>
                  <a:lnTo>
                    <a:pt x="462286" y="1438125"/>
                  </a:lnTo>
                  <a:lnTo>
                    <a:pt x="429123" y="1406686"/>
                  </a:lnTo>
                  <a:lnTo>
                    <a:pt x="398375" y="1373394"/>
                  </a:lnTo>
                  <a:lnTo>
                    <a:pt x="370079" y="1338390"/>
                  </a:lnTo>
                  <a:lnTo>
                    <a:pt x="344273" y="1301815"/>
                  </a:lnTo>
                  <a:lnTo>
                    <a:pt x="320994" y="1263809"/>
                  </a:lnTo>
                  <a:lnTo>
                    <a:pt x="300280" y="1224514"/>
                  </a:lnTo>
                  <a:lnTo>
                    <a:pt x="282169" y="1184069"/>
                  </a:lnTo>
                  <a:lnTo>
                    <a:pt x="266697" y="1142616"/>
                  </a:lnTo>
                  <a:lnTo>
                    <a:pt x="253904" y="1100295"/>
                  </a:lnTo>
                  <a:lnTo>
                    <a:pt x="243826" y="1057246"/>
                  </a:lnTo>
                  <a:lnTo>
                    <a:pt x="236500" y="1013611"/>
                  </a:lnTo>
                  <a:lnTo>
                    <a:pt x="231965" y="969529"/>
                  </a:lnTo>
                  <a:lnTo>
                    <a:pt x="230258" y="925142"/>
                  </a:lnTo>
                  <a:lnTo>
                    <a:pt x="231417" y="880590"/>
                  </a:lnTo>
                  <a:lnTo>
                    <a:pt x="235478" y="836013"/>
                  </a:lnTo>
                  <a:lnTo>
                    <a:pt x="242480" y="791552"/>
                  </a:lnTo>
                  <a:lnTo>
                    <a:pt x="252461" y="747346"/>
                  </a:lnTo>
                  <a:lnTo>
                    <a:pt x="265458" y="703538"/>
                  </a:lnTo>
                  <a:lnTo>
                    <a:pt x="281508" y="660266"/>
                  </a:lnTo>
                  <a:lnTo>
                    <a:pt x="300651" y="617672"/>
                  </a:lnTo>
                  <a:lnTo>
                    <a:pt x="322923" y="575896"/>
                  </a:lnTo>
                  <a:lnTo>
                    <a:pt x="348984" y="534242"/>
                  </a:lnTo>
                  <a:lnTo>
                    <a:pt x="377684" y="494866"/>
                  </a:lnTo>
                  <a:lnTo>
                    <a:pt x="408871" y="457855"/>
                  </a:lnTo>
                  <a:lnTo>
                    <a:pt x="442391" y="423299"/>
                  </a:lnTo>
                  <a:lnTo>
                    <a:pt x="478092" y="391285"/>
                  </a:lnTo>
                  <a:lnTo>
                    <a:pt x="515820" y="361902"/>
                  </a:lnTo>
                  <a:lnTo>
                    <a:pt x="555423" y="335236"/>
                  </a:lnTo>
                  <a:lnTo>
                    <a:pt x="596749" y="311378"/>
                  </a:lnTo>
                  <a:lnTo>
                    <a:pt x="639643" y="290414"/>
                  </a:lnTo>
                  <a:lnTo>
                    <a:pt x="683954" y="272433"/>
                  </a:lnTo>
                  <a:lnTo>
                    <a:pt x="729530" y="257523"/>
                  </a:lnTo>
                  <a:lnTo>
                    <a:pt x="776216" y="245773"/>
                  </a:lnTo>
                  <a:lnTo>
                    <a:pt x="823861" y="237270"/>
                  </a:lnTo>
                  <a:lnTo>
                    <a:pt x="872312" y="232103"/>
                  </a:lnTo>
                  <a:lnTo>
                    <a:pt x="921416" y="230361"/>
                  </a:lnTo>
                  <a:lnTo>
                    <a:pt x="921415" y="0"/>
                  </a:lnTo>
                  <a:lnTo>
                    <a:pt x="873998" y="1199"/>
                  </a:lnTo>
                  <a:lnTo>
                    <a:pt x="827204" y="4759"/>
                  </a:lnTo>
                  <a:lnTo>
                    <a:pt x="781090" y="10620"/>
                  </a:lnTo>
                  <a:lnTo>
                    <a:pt x="735714" y="18724"/>
                  </a:lnTo>
                  <a:lnTo>
                    <a:pt x="691135" y="29014"/>
                  </a:lnTo>
                  <a:lnTo>
                    <a:pt x="647410" y="41432"/>
                  </a:lnTo>
                  <a:lnTo>
                    <a:pt x="604597" y="55920"/>
                  </a:lnTo>
                  <a:lnTo>
                    <a:pt x="562754" y="72420"/>
                  </a:lnTo>
                  <a:lnTo>
                    <a:pt x="521939" y="90873"/>
                  </a:lnTo>
                  <a:lnTo>
                    <a:pt x="482209" y="111223"/>
                  </a:lnTo>
                  <a:lnTo>
                    <a:pt x="443624" y="133411"/>
                  </a:lnTo>
                  <a:lnTo>
                    <a:pt x="406239" y="157379"/>
                  </a:lnTo>
                  <a:lnTo>
                    <a:pt x="370114" y="183069"/>
                  </a:lnTo>
                  <a:lnTo>
                    <a:pt x="335306" y="210424"/>
                  </a:lnTo>
                  <a:lnTo>
                    <a:pt x="301873" y="239385"/>
                  </a:lnTo>
                  <a:lnTo>
                    <a:pt x="269874" y="269895"/>
                  </a:lnTo>
                  <a:lnTo>
                    <a:pt x="239365" y="301896"/>
                  </a:lnTo>
                  <a:lnTo>
                    <a:pt x="210404" y="335329"/>
                  </a:lnTo>
                  <a:lnTo>
                    <a:pt x="183051" y="370138"/>
                  </a:lnTo>
                  <a:lnTo>
                    <a:pt x="157362" y="406264"/>
                  </a:lnTo>
                  <a:lnTo>
                    <a:pt x="133395" y="443649"/>
                  </a:lnTo>
                  <a:lnTo>
                    <a:pt x="111209" y="482235"/>
                  </a:lnTo>
                  <a:lnTo>
                    <a:pt x="90861" y="521965"/>
                  </a:lnTo>
                  <a:lnTo>
                    <a:pt x="72409" y="562780"/>
                  </a:lnTo>
                  <a:lnTo>
                    <a:pt x="55911" y="604623"/>
                  </a:lnTo>
                  <a:lnTo>
                    <a:pt x="41425" y="647436"/>
                  </a:lnTo>
                  <a:lnTo>
                    <a:pt x="29008" y="691161"/>
                  </a:lnTo>
                  <a:lnTo>
                    <a:pt x="18719" y="735739"/>
                  </a:lnTo>
                  <a:lnTo>
                    <a:pt x="10616" y="781114"/>
                  </a:lnTo>
                  <a:lnTo>
                    <a:pt x="4757" y="827227"/>
                  </a:lnTo>
                  <a:lnTo>
                    <a:pt x="1198" y="874021"/>
                  </a:lnTo>
                  <a:lnTo>
                    <a:pt x="0" y="921437"/>
                  </a:lnTo>
                  <a:lnTo>
                    <a:pt x="1198" y="968853"/>
                  </a:lnTo>
                  <a:lnTo>
                    <a:pt x="4757" y="1015646"/>
                  </a:lnTo>
                  <a:lnTo>
                    <a:pt x="10616" y="1061760"/>
                  </a:lnTo>
                  <a:lnTo>
                    <a:pt x="18719" y="1107135"/>
                  </a:lnTo>
                  <a:lnTo>
                    <a:pt x="29008" y="1151713"/>
                  </a:lnTo>
                  <a:lnTo>
                    <a:pt x="41425" y="1195438"/>
                  </a:lnTo>
                  <a:lnTo>
                    <a:pt x="55911" y="1238251"/>
                  </a:lnTo>
                  <a:lnTo>
                    <a:pt x="72409" y="1280094"/>
                  </a:lnTo>
                  <a:lnTo>
                    <a:pt x="90861" y="1320909"/>
                  </a:lnTo>
                  <a:lnTo>
                    <a:pt x="111209" y="1360639"/>
                  </a:lnTo>
                  <a:lnTo>
                    <a:pt x="133395" y="1399225"/>
                  </a:lnTo>
                  <a:lnTo>
                    <a:pt x="157362" y="1436610"/>
                  </a:lnTo>
                  <a:lnTo>
                    <a:pt x="183053" y="1472735"/>
                  </a:lnTo>
                  <a:lnTo>
                    <a:pt x="210405" y="1507545"/>
                  </a:lnTo>
                  <a:lnTo>
                    <a:pt x="239365" y="1540978"/>
                  </a:lnTo>
                  <a:lnTo>
                    <a:pt x="269874" y="1572979"/>
                  </a:lnTo>
                  <a:lnTo>
                    <a:pt x="301874" y="1603489"/>
                  </a:lnTo>
                  <a:lnTo>
                    <a:pt x="335307" y="1632450"/>
                  </a:lnTo>
                  <a:lnTo>
                    <a:pt x="370114" y="1659805"/>
                  </a:lnTo>
                  <a:lnTo>
                    <a:pt x="406240" y="1685495"/>
                  </a:lnTo>
                  <a:lnTo>
                    <a:pt x="443624" y="1709463"/>
                  </a:lnTo>
                  <a:lnTo>
                    <a:pt x="482210" y="1731651"/>
                  </a:lnTo>
                  <a:lnTo>
                    <a:pt x="521939" y="1752000"/>
                  </a:lnTo>
                  <a:lnTo>
                    <a:pt x="562755" y="1770454"/>
                  </a:lnTo>
                  <a:lnTo>
                    <a:pt x="604598" y="1786954"/>
                  </a:lnTo>
                  <a:lnTo>
                    <a:pt x="647411" y="1801441"/>
                  </a:lnTo>
                  <a:lnTo>
                    <a:pt x="691136" y="1813859"/>
                  </a:lnTo>
                  <a:lnTo>
                    <a:pt x="735715" y="1824149"/>
                  </a:lnTo>
                  <a:lnTo>
                    <a:pt x="781090" y="1832254"/>
                  </a:lnTo>
                  <a:lnTo>
                    <a:pt x="827204" y="1838115"/>
                  </a:lnTo>
                  <a:lnTo>
                    <a:pt x="873998" y="1841675"/>
                  </a:lnTo>
                  <a:lnTo>
                    <a:pt x="921415" y="1842875"/>
                  </a:lnTo>
                  <a:lnTo>
                    <a:pt x="966484" y="1841676"/>
                  </a:lnTo>
                  <a:lnTo>
                    <a:pt x="1019309" y="1837675"/>
                  </a:lnTo>
                  <a:lnTo>
                    <a:pt x="1067479" y="1831247"/>
                  </a:lnTo>
                  <a:lnTo>
                    <a:pt x="1115016" y="1822334"/>
                  </a:lnTo>
                  <a:lnTo>
                    <a:pt x="1161834" y="1810985"/>
                  </a:lnTo>
                  <a:lnTo>
                    <a:pt x="1207848" y="1797249"/>
                  </a:lnTo>
                  <a:lnTo>
                    <a:pt x="1252971" y="1781177"/>
                  </a:lnTo>
                  <a:lnTo>
                    <a:pt x="1297118" y="1762817"/>
                  </a:lnTo>
                  <a:lnTo>
                    <a:pt x="1340202" y="1742220"/>
                  </a:lnTo>
                  <a:lnTo>
                    <a:pt x="1382137" y="1719435"/>
                  </a:lnTo>
                  <a:lnTo>
                    <a:pt x="1422838" y="1694512"/>
                  </a:lnTo>
                  <a:lnTo>
                    <a:pt x="1462219" y="1667500"/>
                  </a:lnTo>
                  <a:lnTo>
                    <a:pt x="1500193" y="1638449"/>
                  </a:lnTo>
                  <a:lnTo>
                    <a:pt x="1530545" y="1612608"/>
                  </a:lnTo>
                </a:path>
                <a:path w="1719580" h="1843404">
                  <a:moveTo>
                    <a:pt x="1530543" y="1612606"/>
                  </a:moveTo>
                  <a:lnTo>
                    <a:pt x="1571579" y="1574428"/>
                  </a:lnTo>
                  <a:lnTo>
                    <a:pt x="1604819" y="1539557"/>
                  </a:lnTo>
                  <a:lnTo>
                    <a:pt x="1636309" y="1502846"/>
                  </a:lnTo>
                  <a:lnTo>
                    <a:pt x="1665962" y="1464344"/>
                  </a:lnTo>
                  <a:lnTo>
                    <a:pt x="1693694" y="1424101"/>
                  </a:lnTo>
                  <a:lnTo>
                    <a:pt x="1719418" y="1382166"/>
                  </a:lnTo>
                  <a:lnTo>
                    <a:pt x="1519943" y="1266995"/>
                  </a:lnTo>
                  <a:lnTo>
                    <a:pt x="1494899" y="1307172"/>
                  </a:lnTo>
                  <a:lnTo>
                    <a:pt x="1467581" y="1345049"/>
                  </a:lnTo>
                  <a:lnTo>
                    <a:pt x="1438130" y="1380587"/>
                  </a:lnTo>
                  <a:lnTo>
                    <a:pt x="1406687" y="1413749"/>
                  </a:lnTo>
                  <a:lnTo>
                    <a:pt x="1373392" y="1444497"/>
                  </a:lnTo>
                  <a:lnTo>
                    <a:pt x="1338386" y="1472793"/>
                  </a:lnTo>
                  <a:lnTo>
                    <a:pt x="1301809" y="1498600"/>
                  </a:lnTo>
                  <a:lnTo>
                    <a:pt x="1263802" y="1521880"/>
                  </a:lnTo>
                  <a:lnTo>
                    <a:pt x="1224505" y="1542595"/>
                  </a:lnTo>
                  <a:lnTo>
                    <a:pt x="1184059" y="1560707"/>
                  </a:lnTo>
                  <a:lnTo>
                    <a:pt x="1142605" y="1576180"/>
                  </a:lnTo>
                  <a:lnTo>
                    <a:pt x="1100282" y="1588974"/>
                  </a:lnTo>
                  <a:lnTo>
                    <a:pt x="1057232" y="1599053"/>
                  </a:lnTo>
                  <a:lnTo>
                    <a:pt x="1013594" y="1606378"/>
                  </a:lnTo>
                  <a:lnTo>
                    <a:pt x="969511" y="1610913"/>
                  </a:lnTo>
                  <a:lnTo>
                    <a:pt x="925122" y="1612619"/>
                  </a:lnTo>
                </a:path>
              </a:pathLst>
            </a:custGeom>
            <a:ln w="15706">
              <a:solidFill>
                <a:srgbClr val="F9F9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303290" y="3916111"/>
              <a:ext cx="921385" cy="1382395"/>
            </a:xfrm>
            <a:custGeom>
              <a:avLst/>
              <a:gdLst/>
              <a:ahLst/>
              <a:cxnLst/>
              <a:rect l="l" t="t" r="r" b="b"/>
              <a:pathLst>
                <a:path w="921384" h="1382395">
                  <a:moveTo>
                    <a:pt x="0" y="0"/>
                  </a:moveTo>
                  <a:lnTo>
                    <a:pt x="0" y="230359"/>
                  </a:lnTo>
                  <a:lnTo>
                    <a:pt x="47314" y="231953"/>
                  </a:lnTo>
                  <a:lnTo>
                    <a:pt x="93773" y="236668"/>
                  </a:lnTo>
                  <a:lnTo>
                    <a:pt x="139274" y="244399"/>
                  </a:lnTo>
                  <a:lnTo>
                    <a:pt x="183713" y="255045"/>
                  </a:lnTo>
                  <a:lnTo>
                    <a:pt x="226987" y="268502"/>
                  </a:lnTo>
                  <a:lnTo>
                    <a:pt x="268995" y="284667"/>
                  </a:lnTo>
                  <a:lnTo>
                    <a:pt x="309632" y="303438"/>
                  </a:lnTo>
                  <a:lnTo>
                    <a:pt x="348796" y="324711"/>
                  </a:lnTo>
                  <a:lnTo>
                    <a:pt x="386384" y="348384"/>
                  </a:lnTo>
                  <a:lnTo>
                    <a:pt x="422293" y="374353"/>
                  </a:lnTo>
                  <a:lnTo>
                    <a:pt x="456420" y="402516"/>
                  </a:lnTo>
                  <a:lnTo>
                    <a:pt x="488663" y="432770"/>
                  </a:lnTo>
                  <a:lnTo>
                    <a:pt x="518917" y="465012"/>
                  </a:lnTo>
                  <a:lnTo>
                    <a:pt x="547081" y="499139"/>
                  </a:lnTo>
                  <a:lnTo>
                    <a:pt x="573050" y="535048"/>
                  </a:lnTo>
                  <a:lnTo>
                    <a:pt x="596724" y="572636"/>
                  </a:lnTo>
                  <a:lnTo>
                    <a:pt x="617997" y="611800"/>
                  </a:lnTo>
                  <a:lnTo>
                    <a:pt x="636768" y="652438"/>
                  </a:lnTo>
                  <a:lnTo>
                    <a:pt x="652934" y="694445"/>
                  </a:lnTo>
                  <a:lnTo>
                    <a:pt x="666391" y="737721"/>
                  </a:lnTo>
                  <a:lnTo>
                    <a:pt x="677037" y="782160"/>
                  </a:lnTo>
                  <a:lnTo>
                    <a:pt x="684769" y="827662"/>
                  </a:lnTo>
                  <a:lnTo>
                    <a:pt x="689484" y="874122"/>
                  </a:lnTo>
                  <a:lnTo>
                    <a:pt x="691078" y="921437"/>
                  </a:lnTo>
                  <a:lnTo>
                    <a:pt x="689132" y="973260"/>
                  </a:lnTo>
                  <a:lnTo>
                    <a:pt x="683333" y="1024613"/>
                  </a:lnTo>
                  <a:lnTo>
                    <a:pt x="673736" y="1075285"/>
                  </a:lnTo>
                  <a:lnTo>
                    <a:pt x="660399" y="1125068"/>
                  </a:lnTo>
                  <a:lnTo>
                    <a:pt x="643379" y="1173751"/>
                  </a:lnTo>
                  <a:lnTo>
                    <a:pt x="622732" y="1221123"/>
                  </a:lnTo>
                  <a:lnTo>
                    <a:pt x="598515" y="1266977"/>
                  </a:lnTo>
                  <a:lnTo>
                    <a:pt x="797986" y="1382156"/>
                  </a:lnTo>
                  <a:lnTo>
                    <a:pt x="820655" y="1340492"/>
                  </a:lnTo>
                  <a:lnTo>
                    <a:pt x="840971" y="1298188"/>
                  </a:lnTo>
                  <a:lnTo>
                    <a:pt x="858953" y="1255321"/>
                  </a:lnTo>
                  <a:lnTo>
                    <a:pt x="874623" y="1211973"/>
                  </a:lnTo>
                  <a:lnTo>
                    <a:pt x="888002" y="1168221"/>
                  </a:lnTo>
                  <a:lnTo>
                    <a:pt x="899112" y="1124145"/>
                  </a:lnTo>
                  <a:lnTo>
                    <a:pt x="907973" y="1079823"/>
                  </a:lnTo>
                  <a:lnTo>
                    <a:pt x="914607" y="1035336"/>
                  </a:lnTo>
                  <a:lnTo>
                    <a:pt x="919035" y="990762"/>
                  </a:lnTo>
                  <a:lnTo>
                    <a:pt x="921277" y="946180"/>
                  </a:lnTo>
                  <a:lnTo>
                    <a:pt x="921357" y="901669"/>
                  </a:lnTo>
                  <a:lnTo>
                    <a:pt x="919293" y="857308"/>
                  </a:lnTo>
                  <a:lnTo>
                    <a:pt x="915108" y="813177"/>
                  </a:lnTo>
                  <a:lnTo>
                    <a:pt x="908823" y="769354"/>
                  </a:lnTo>
                  <a:lnTo>
                    <a:pt x="900460" y="725919"/>
                  </a:lnTo>
                  <a:lnTo>
                    <a:pt x="890038" y="682950"/>
                  </a:lnTo>
                  <a:lnTo>
                    <a:pt x="877580" y="640527"/>
                  </a:lnTo>
                  <a:lnTo>
                    <a:pt x="863106" y="598729"/>
                  </a:lnTo>
                  <a:lnTo>
                    <a:pt x="846638" y="557635"/>
                  </a:lnTo>
                  <a:lnTo>
                    <a:pt x="828197" y="517324"/>
                  </a:lnTo>
                  <a:lnTo>
                    <a:pt x="807804" y="477875"/>
                  </a:lnTo>
                  <a:lnTo>
                    <a:pt x="785480" y="439367"/>
                  </a:lnTo>
                  <a:lnTo>
                    <a:pt x="761247" y="401879"/>
                  </a:lnTo>
                  <a:lnTo>
                    <a:pt x="735126" y="365491"/>
                  </a:lnTo>
                  <a:lnTo>
                    <a:pt x="707138" y="330281"/>
                  </a:lnTo>
                  <a:lnTo>
                    <a:pt x="677303" y="296328"/>
                  </a:lnTo>
                  <a:lnTo>
                    <a:pt x="645644" y="263713"/>
                  </a:lnTo>
                  <a:lnTo>
                    <a:pt x="612181" y="232513"/>
                  </a:lnTo>
                  <a:lnTo>
                    <a:pt x="576936" y="202807"/>
                  </a:lnTo>
                  <a:lnTo>
                    <a:pt x="539930" y="174676"/>
                  </a:lnTo>
                  <a:lnTo>
                    <a:pt x="501184" y="148198"/>
                  </a:lnTo>
                  <a:lnTo>
                    <a:pt x="460718" y="123451"/>
                  </a:lnTo>
                  <a:lnTo>
                    <a:pt x="418142" y="100341"/>
                  </a:lnTo>
                  <a:lnTo>
                    <a:pt x="374536" y="79555"/>
                  </a:lnTo>
                  <a:lnTo>
                    <a:pt x="329994" y="61119"/>
                  </a:lnTo>
                  <a:lnTo>
                    <a:pt x="284613" y="45057"/>
                  </a:lnTo>
                  <a:lnTo>
                    <a:pt x="238487" y="31396"/>
                  </a:lnTo>
                  <a:lnTo>
                    <a:pt x="191711" y="20162"/>
                  </a:lnTo>
                  <a:lnTo>
                    <a:pt x="144379" y="11379"/>
                  </a:lnTo>
                  <a:lnTo>
                    <a:pt x="96586" y="5074"/>
                  </a:lnTo>
                  <a:lnTo>
                    <a:pt x="48428" y="12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E7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303290" y="3916110"/>
              <a:ext cx="921385" cy="1382395"/>
            </a:xfrm>
            <a:custGeom>
              <a:avLst/>
              <a:gdLst/>
              <a:ahLst/>
              <a:cxnLst/>
              <a:rect l="l" t="t" r="r" b="b"/>
              <a:pathLst>
                <a:path w="921384" h="1382395">
                  <a:moveTo>
                    <a:pt x="598506" y="1266995"/>
                  </a:moveTo>
                  <a:lnTo>
                    <a:pt x="797970" y="1382148"/>
                  </a:lnTo>
                  <a:lnTo>
                    <a:pt x="820651" y="1340501"/>
                  </a:lnTo>
                  <a:lnTo>
                    <a:pt x="840967" y="1298196"/>
                  </a:lnTo>
                  <a:lnTo>
                    <a:pt x="858950" y="1255329"/>
                  </a:lnTo>
                  <a:lnTo>
                    <a:pt x="874621" y="1211979"/>
                  </a:lnTo>
                  <a:lnTo>
                    <a:pt x="888001" y="1168227"/>
                  </a:lnTo>
                  <a:lnTo>
                    <a:pt x="899111" y="1124150"/>
                  </a:lnTo>
                  <a:lnTo>
                    <a:pt x="907972" y="1079828"/>
                  </a:lnTo>
                  <a:lnTo>
                    <a:pt x="914606" y="1035340"/>
                  </a:lnTo>
                  <a:lnTo>
                    <a:pt x="919034" y="990765"/>
                  </a:lnTo>
                  <a:lnTo>
                    <a:pt x="921277" y="946182"/>
                  </a:lnTo>
                  <a:lnTo>
                    <a:pt x="921357" y="901670"/>
                  </a:lnTo>
                  <a:lnTo>
                    <a:pt x="919293" y="857309"/>
                  </a:lnTo>
                  <a:lnTo>
                    <a:pt x="915108" y="813177"/>
                  </a:lnTo>
                  <a:lnTo>
                    <a:pt x="908823" y="769353"/>
                  </a:lnTo>
                  <a:lnTo>
                    <a:pt x="900459" y="725917"/>
                  </a:lnTo>
                  <a:lnTo>
                    <a:pt x="890037" y="682947"/>
                  </a:lnTo>
                  <a:lnTo>
                    <a:pt x="877578" y="640524"/>
                  </a:lnTo>
                  <a:lnTo>
                    <a:pt x="863104" y="598725"/>
                  </a:lnTo>
                  <a:lnTo>
                    <a:pt x="846635" y="557630"/>
                  </a:lnTo>
                  <a:lnTo>
                    <a:pt x="828194" y="517318"/>
                  </a:lnTo>
                  <a:lnTo>
                    <a:pt x="807800" y="477868"/>
                  </a:lnTo>
                  <a:lnTo>
                    <a:pt x="785476" y="439359"/>
                  </a:lnTo>
                  <a:lnTo>
                    <a:pt x="761242" y="401871"/>
                  </a:lnTo>
                  <a:lnTo>
                    <a:pt x="735119" y="365482"/>
                  </a:lnTo>
                  <a:lnTo>
                    <a:pt x="707129" y="330271"/>
                  </a:lnTo>
                  <a:lnTo>
                    <a:pt x="677294" y="296318"/>
                  </a:lnTo>
                  <a:lnTo>
                    <a:pt x="645633" y="263702"/>
                  </a:lnTo>
                  <a:lnTo>
                    <a:pt x="612169" y="232502"/>
                  </a:lnTo>
                  <a:lnTo>
                    <a:pt x="576923" y="202797"/>
                  </a:lnTo>
                  <a:lnTo>
                    <a:pt x="539915" y="174666"/>
                  </a:lnTo>
                  <a:lnTo>
                    <a:pt x="501168" y="148187"/>
                  </a:lnTo>
                  <a:lnTo>
                    <a:pt x="460701" y="123441"/>
                  </a:lnTo>
                  <a:lnTo>
                    <a:pt x="418128" y="100334"/>
                  </a:lnTo>
                  <a:lnTo>
                    <a:pt x="374522" y="79550"/>
                  </a:lnTo>
                  <a:lnTo>
                    <a:pt x="329979" y="61113"/>
                  </a:lnTo>
                  <a:lnTo>
                    <a:pt x="284594" y="45051"/>
                  </a:lnTo>
                  <a:lnTo>
                    <a:pt x="238464" y="31390"/>
                  </a:lnTo>
                  <a:lnTo>
                    <a:pt x="191683" y="20156"/>
                  </a:lnTo>
                  <a:lnTo>
                    <a:pt x="144348" y="11374"/>
                  </a:lnTo>
                  <a:lnTo>
                    <a:pt x="96555" y="5071"/>
                  </a:lnTo>
                  <a:lnTo>
                    <a:pt x="48400" y="1271"/>
                  </a:lnTo>
                  <a:lnTo>
                    <a:pt x="0" y="0"/>
                  </a:lnTo>
                  <a:lnTo>
                    <a:pt x="0" y="230359"/>
                  </a:lnTo>
                  <a:lnTo>
                    <a:pt x="47293" y="231953"/>
                  </a:lnTo>
                  <a:lnTo>
                    <a:pt x="93754" y="236666"/>
                  </a:lnTo>
                  <a:lnTo>
                    <a:pt x="139255" y="244397"/>
                  </a:lnTo>
                  <a:lnTo>
                    <a:pt x="183696" y="255041"/>
                  </a:lnTo>
                  <a:lnTo>
                    <a:pt x="226971" y="268497"/>
                  </a:lnTo>
                  <a:lnTo>
                    <a:pt x="268980" y="284662"/>
                  </a:lnTo>
                  <a:lnTo>
                    <a:pt x="309618" y="303432"/>
                  </a:lnTo>
                  <a:lnTo>
                    <a:pt x="348783" y="324705"/>
                  </a:lnTo>
                  <a:lnTo>
                    <a:pt x="386372" y="348377"/>
                  </a:lnTo>
                  <a:lnTo>
                    <a:pt x="422282" y="374346"/>
                  </a:lnTo>
                  <a:lnTo>
                    <a:pt x="456410" y="402509"/>
                  </a:lnTo>
                  <a:lnTo>
                    <a:pt x="488653" y="432762"/>
                  </a:lnTo>
                  <a:lnTo>
                    <a:pt x="518909" y="465004"/>
                  </a:lnTo>
                  <a:lnTo>
                    <a:pt x="547073" y="499131"/>
                  </a:lnTo>
                  <a:lnTo>
                    <a:pt x="573044" y="535040"/>
                  </a:lnTo>
                  <a:lnTo>
                    <a:pt x="596718" y="572628"/>
                  </a:lnTo>
                  <a:lnTo>
                    <a:pt x="617993" y="611793"/>
                  </a:lnTo>
                  <a:lnTo>
                    <a:pt x="636765" y="652431"/>
                  </a:lnTo>
                  <a:lnTo>
                    <a:pt x="652931" y="694439"/>
                  </a:lnTo>
                  <a:lnTo>
                    <a:pt x="666389" y="737715"/>
                  </a:lnTo>
                  <a:lnTo>
                    <a:pt x="677036" y="782156"/>
                  </a:lnTo>
                  <a:lnTo>
                    <a:pt x="684768" y="827658"/>
                  </a:lnTo>
                  <a:lnTo>
                    <a:pt x="689483" y="874119"/>
                  </a:lnTo>
                  <a:lnTo>
                    <a:pt x="691078" y="921436"/>
                  </a:lnTo>
                  <a:lnTo>
                    <a:pt x="689132" y="973261"/>
                  </a:lnTo>
                  <a:lnTo>
                    <a:pt x="683332" y="1024616"/>
                  </a:lnTo>
                  <a:lnTo>
                    <a:pt x="673735" y="1075290"/>
                  </a:lnTo>
                  <a:lnTo>
                    <a:pt x="660398" y="1125075"/>
                  </a:lnTo>
                  <a:lnTo>
                    <a:pt x="643376" y="1173760"/>
                  </a:lnTo>
                  <a:lnTo>
                    <a:pt x="622727" y="1221137"/>
                  </a:lnTo>
                  <a:lnTo>
                    <a:pt x="598473" y="1266977"/>
                  </a:lnTo>
                </a:path>
              </a:pathLst>
            </a:custGeom>
            <a:ln w="15706">
              <a:solidFill>
                <a:srgbClr val="F9F9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540814" y="2207410"/>
            <a:ext cx="2373923" cy="1289581"/>
          </a:xfrm>
          <a:prstGeom prst="rect">
            <a:avLst/>
          </a:prstGeom>
        </p:spPr>
        <p:txBody>
          <a:bodyPr vert="horz" wrap="square" lIns="0" tIns="185601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1461"/>
              </a:spcBef>
            </a:pPr>
            <a:r>
              <a:rPr sz="3487" spc="64" dirty="0">
                <a:solidFill>
                  <a:srgbClr val="FFFFFF"/>
                </a:solidFill>
                <a:latin typeface="Arial"/>
                <a:cs typeface="Arial"/>
              </a:rPr>
              <a:t>66%</a:t>
            </a:r>
            <a:endParaRPr sz="3487" dirty="0">
              <a:latin typeface="Arial"/>
              <a:cs typeface="Arial"/>
            </a:endParaRPr>
          </a:p>
          <a:p>
            <a:pPr marL="37351" marR="3081">
              <a:lnSpc>
                <a:spcPct val="114999"/>
              </a:lnSpc>
              <a:spcBef>
                <a:spcPts val="343"/>
              </a:spcBef>
            </a:pPr>
            <a:r>
              <a:rPr sz="1486" dirty="0">
                <a:solidFill>
                  <a:srgbClr val="FFFFFF"/>
                </a:solidFill>
                <a:latin typeface="Tahoma"/>
                <a:cs typeface="Tahoma"/>
              </a:rPr>
              <a:t>Have a diagnosable behavioral health condition</a:t>
            </a:r>
            <a:endParaRPr sz="1486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5197" y="2120993"/>
            <a:ext cx="3543749" cy="252987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6546" indent="770" algn="ctr">
              <a:lnSpc>
                <a:spcPct val="110600"/>
              </a:lnSpc>
              <a:spcBef>
                <a:spcPts val="55"/>
              </a:spcBef>
            </a:pPr>
            <a:r>
              <a:rPr sz="3729" b="1" spc="-76" dirty="0">
                <a:solidFill>
                  <a:srgbClr val="FFFFFF"/>
                </a:solidFill>
                <a:latin typeface="Arial"/>
                <a:cs typeface="Arial"/>
              </a:rPr>
              <a:t>Adults</a:t>
            </a:r>
            <a:r>
              <a:rPr sz="3729" b="1" spc="-17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b="1" spc="-64" dirty="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sz="3729" b="1" spc="-17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b="1" spc="-15" dirty="0">
                <a:solidFill>
                  <a:srgbClr val="FFFFFF"/>
                </a:solidFill>
                <a:latin typeface="Arial"/>
                <a:cs typeface="Arial"/>
              </a:rPr>
              <a:t>BH </a:t>
            </a:r>
            <a:r>
              <a:rPr sz="3729" b="1" spc="-85" dirty="0">
                <a:solidFill>
                  <a:srgbClr val="FFFFFF"/>
                </a:solidFill>
                <a:latin typeface="Arial"/>
                <a:cs typeface="Arial"/>
              </a:rPr>
              <a:t>conditions</a:t>
            </a:r>
            <a:r>
              <a:rPr sz="3729" b="1" spc="-13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b="1" spc="-69" dirty="0">
                <a:solidFill>
                  <a:srgbClr val="FFFFFF"/>
                </a:solidFill>
                <a:latin typeface="Arial"/>
                <a:cs typeface="Arial"/>
              </a:rPr>
              <a:t>incur </a:t>
            </a:r>
            <a:r>
              <a:rPr sz="3729" b="1" spc="-9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lang="en-US" sz="3729" b="1" spc="-91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3729" b="1" spc="-6" dirty="0">
                <a:solidFill>
                  <a:srgbClr val="FFFFFF"/>
                </a:solidFill>
                <a:latin typeface="Arial"/>
                <a:cs typeface="Arial"/>
              </a:rPr>
              <a:t>6x</a:t>
            </a:r>
            <a:r>
              <a:rPr sz="3729" b="1" spc="-25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b="1" spc="-6" dirty="0">
                <a:solidFill>
                  <a:srgbClr val="FFFFFF"/>
                </a:solidFill>
                <a:latin typeface="Arial"/>
                <a:cs typeface="Arial"/>
              </a:rPr>
              <a:t>higher </a:t>
            </a:r>
            <a:r>
              <a:rPr sz="3729" b="1" spc="-76" dirty="0">
                <a:solidFill>
                  <a:srgbClr val="FFFFFF"/>
                </a:solidFill>
                <a:latin typeface="Arial"/>
                <a:cs typeface="Arial"/>
              </a:rPr>
              <a:t>medical</a:t>
            </a:r>
            <a:r>
              <a:rPr sz="3729" b="1" spc="-1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729" b="1" spc="-6" dirty="0">
                <a:solidFill>
                  <a:srgbClr val="FFFFFF"/>
                </a:solidFill>
                <a:latin typeface="Arial"/>
                <a:cs typeface="Arial"/>
              </a:rPr>
              <a:t>costs.</a:t>
            </a:r>
            <a:endParaRPr sz="3729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613089" y="966943"/>
            <a:ext cx="4763726" cy="545954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sz="3487" b="0" dirty="0">
                <a:solidFill>
                  <a:srgbClr val="FFFFFF"/>
                </a:solidFill>
                <a:latin typeface="Arial"/>
                <a:cs typeface="Arial"/>
              </a:rPr>
              <a:t>For high-cost claimants</a:t>
            </a:r>
            <a:endParaRPr sz="3487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42297" y="1639309"/>
            <a:ext cx="5157940" cy="244131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sz="1486" spc="42" dirty="0">
                <a:solidFill>
                  <a:srgbClr val="FFFFFF"/>
                </a:solidFill>
                <a:latin typeface="Tahoma"/>
                <a:cs typeface="Tahoma"/>
              </a:rPr>
              <a:t>Addressing</a:t>
            </a:r>
            <a:r>
              <a:rPr sz="1486" spc="-1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dirty="0">
                <a:solidFill>
                  <a:srgbClr val="FFFFFF"/>
                </a:solidFill>
                <a:latin typeface="Tahoma"/>
                <a:cs typeface="Tahoma"/>
              </a:rPr>
              <a:t>behavioral</a:t>
            </a:r>
            <a:r>
              <a:rPr sz="1486" spc="-1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39" dirty="0">
                <a:solidFill>
                  <a:srgbClr val="FFFFFF"/>
                </a:solidFill>
                <a:latin typeface="Tahoma"/>
                <a:cs typeface="Tahoma"/>
              </a:rPr>
              <a:t>health</a:t>
            </a:r>
            <a:r>
              <a:rPr sz="1486" spc="-1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49" dirty="0">
                <a:solidFill>
                  <a:srgbClr val="FFFFFF"/>
                </a:solidFill>
                <a:latin typeface="Tahoma"/>
                <a:cs typeface="Tahoma"/>
              </a:rPr>
              <a:t>is</a:t>
            </a:r>
            <a:r>
              <a:rPr sz="1486" spc="-112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86" spc="-97" dirty="0">
                <a:solidFill>
                  <a:srgbClr val="FFFFFF"/>
                </a:solidFill>
                <a:latin typeface="Arial Black"/>
                <a:cs typeface="Arial Black"/>
              </a:rPr>
              <a:t>critical</a:t>
            </a:r>
            <a:r>
              <a:rPr sz="1486" spc="-146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86" spc="-67" dirty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sz="1486" spc="-146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86" spc="-91" dirty="0">
                <a:solidFill>
                  <a:srgbClr val="FFFFFF"/>
                </a:solidFill>
                <a:latin typeface="Arial Black"/>
                <a:cs typeface="Arial Black"/>
              </a:rPr>
              <a:t>reducing</a:t>
            </a:r>
            <a:r>
              <a:rPr sz="1486" spc="-143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86" spc="-61" dirty="0">
                <a:solidFill>
                  <a:srgbClr val="FFFFFF"/>
                </a:solidFill>
                <a:latin typeface="Arial Black"/>
                <a:cs typeface="Arial Black"/>
              </a:rPr>
              <a:t>claims.</a:t>
            </a:r>
            <a:endParaRPr sz="1486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40814" y="3653420"/>
            <a:ext cx="2722407" cy="1289581"/>
          </a:xfrm>
          <a:prstGeom prst="rect">
            <a:avLst/>
          </a:prstGeom>
        </p:spPr>
        <p:txBody>
          <a:bodyPr vert="horz" wrap="square" lIns="0" tIns="185601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1461"/>
              </a:spcBef>
            </a:pPr>
            <a:r>
              <a:rPr sz="3487" spc="-6" dirty="0">
                <a:solidFill>
                  <a:srgbClr val="FFFFFF"/>
                </a:solidFill>
                <a:latin typeface="Arial"/>
                <a:cs typeface="Arial"/>
              </a:rPr>
              <a:t>$7</a:t>
            </a:r>
            <a:r>
              <a:rPr lang="en-US" sz="3487" spc="-6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3487" spc="-6" dirty="0">
                <a:solidFill>
                  <a:srgbClr val="FFFFFF"/>
                </a:solidFill>
                <a:latin typeface="Arial"/>
                <a:cs typeface="Arial"/>
              </a:rPr>
              <a:t>000</a:t>
            </a:r>
            <a:endParaRPr sz="3487" dirty="0">
              <a:latin typeface="Arial"/>
              <a:cs typeface="Arial"/>
            </a:endParaRPr>
          </a:p>
          <a:p>
            <a:pPr marL="37351" marR="3081">
              <a:lnSpc>
                <a:spcPct val="114999"/>
              </a:lnSpc>
              <a:spcBef>
                <a:spcPts val="343"/>
              </a:spcBef>
            </a:pPr>
            <a:r>
              <a:rPr sz="1486" dirty="0">
                <a:solidFill>
                  <a:srgbClr val="FFFFFF"/>
                </a:solidFill>
                <a:latin typeface="Tahoma"/>
                <a:cs typeface="Tahoma"/>
              </a:rPr>
              <a:t>Additional spending on medical and surgical costs per year</a:t>
            </a:r>
            <a:endParaRPr sz="1486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40814" y="5099415"/>
            <a:ext cx="2836001" cy="1289581"/>
          </a:xfrm>
          <a:prstGeom prst="rect">
            <a:avLst/>
          </a:prstGeom>
        </p:spPr>
        <p:txBody>
          <a:bodyPr vert="horz" wrap="square" lIns="0" tIns="185601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1461"/>
              </a:spcBef>
            </a:pPr>
            <a:r>
              <a:rPr sz="3487" spc="-15" dirty="0">
                <a:solidFill>
                  <a:srgbClr val="FFFFFF"/>
                </a:solidFill>
                <a:latin typeface="Arial"/>
                <a:cs typeface="Arial"/>
              </a:rPr>
              <a:t>50%</a:t>
            </a:r>
            <a:endParaRPr sz="3487" dirty="0">
              <a:latin typeface="Arial"/>
              <a:cs typeface="Arial"/>
            </a:endParaRPr>
          </a:p>
          <a:p>
            <a:pPr marL="37351" marR="3081">
              <a:lnSpc>
                <a:spcPct val="114999"/>
              </a:lnSpc>
              <a:spcBef>
                <a:spcPts val="343"/>
              </a:spcBef>
            </a:pPr>
            <a:r>
              <a:rPr sz="1486" dirty="0">
                <a:solidFill>
                  <a:srgbClr val="FFFFFF"/>
                </a:solidFill>
                <a:latin typeface="Tahoma"/>
                <a:cs typeface="Tahoma"/>
              </a:rPr>
              <a:t>Had </a:t>
            </a:r>
            <a:r>
              <a:rPr sz="1486" dirty="0">
                <a:solidFill>
                  <a:srgbClr val="FFFFFF"/>
                </a:solidFill>
                <a:latin typeface="Arial Black"/>
                <a:cs typeface="Arial Black"/>
              </a:rPr>
              <a:t>less than $95 </a:t>
            </a:r>
            <a:r>
              <a:rPr sz="1486" dirty="0">
                <a:solidFill>
                  <a:srgbClr val="FFFFFF"/>
                </a:solidFill>
                <a:latin typeface="Tahoma"/>
                <a:cs typeface="Tahoma"/>
              </a:rPr>
              <a:t>per year total spending on BH treatments</a:t>
            </a:r>
            <a:endParaRPr sz="1486" dirty="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839787" y="3756047"/>
            <a:ext cx="1247994" cy="2753597"/>
            <a:chOff x="11278609" y="6193999"/>
            <a:chExt cx="2058035" cy="454088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78609" y="8676963"/>
              <a:ext cx="2057424" cy="20574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78609" y="6193999"/>
              <a:ext cx="2057424" cy="20574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907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73735" y="2159414"/>
            <a:ext cx="7800638" cy="2173690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316" marR="3081" indent="-770" algn="ctr">
              <a:lnSpc>
                <a:spcPct val="126600"/>
              </a:lnSpc>
              <a:spcBef>
                <a:spcPts val="55"/>
              </a:spcBef>
            </a:pPr>
            <a:r>
              <a:rPr b="0" spc="-182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b="0" spc="121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b="0" spc="-57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FFFFFF"/>
                </a:solidFill>
                <a:latin typeface="Tahoma"/>
                <a:cs typeface="Tahoma"/>
              </a:rPr>
              <a:t>are</a:t>
            </a:r>
            <a:r>
              <a:rPr b="0" spc="-576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0" spc="36" dirty="0">
                <a:solidFill>
                  <a:srgbClr val="FFFFFF"/>
                </a:solidFill>
                <a:latin typeface="Tahoma"/>
                <a:cs typeface="Tahoma"/>
              </a:rPr>
              <a:t>here</a:t>
            </a:r>
            <a:r>
              <a:rPr b="0" spc="-576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0" spc="103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b="0" spc="-59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0" spc="-115" dirty="0">
                <a:solidFill>
                  <a:srgbClr val="FFFFFF"/>
                </a:solidFill>
                <a:latin typeface="Lucida Sans"/>
                <a:cs typeface="Lucida Sans"/>
              </a:rPr>
              <a:t>help</a:t>
            </a:r>
            <a:r>
              <a:rPr b="0" spc="-588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b="0" spc="-103" dirty="0">
                <a:solidFill>
                  <a:srgbClr val="FFFFFF"/>
                </a:solidFill>
                <a:latin typeface="Lucida Sans"/>
                <a:cs typeface="Lucida Sans"/>
              </a:rPr>
              <a:t>you</a:t>
            </a:r>
            <a:r>
              <a:rPr b="0" spc="-594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b="0" spc="39" dirty="0">
                <a:solidFill>
                  <a:srgbClr val="FFFFFF"/>
                </a:solidFill>
                <a:latin typeface="Tahoma"/>
                <a:cs typeface="Tahoma"/>
              </a:rPr>
              <a:t>ensure </a:t>
            </a:r>
            <a:r>
              <a:rPr b="0" dirty="0">
                <a:solidFill>
                  <a:srgbClr val="FFFFFF"/>
                </a:solidFill>
                <a:latin typeface="Tahoma"/>
                <a:cs typeface="Tahoma"/>
              </a:rPr>
              <a:t>exceptional</a:t>
            </a:r>
            <a:r>
              <a:rPr b="0" spc="-49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0" spc="-36" dirty="0">
                <a:solidFill>
                  <a:srgbClr val="FFFFFF"/>
                </a:solidFill>
                <a:latin typeface="Tahoma"/>
                <a:cs typeface="Tahoma"/>
              </a:rPr>
              <a:t>behavioral</a:t>
            </a:r>
            <a:r>
              <a:rPr b="0" spc="-49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0" spc="30" dirty="0">
                <a:solidFill>
                  <a:srgbClr val="FFFFFF"/>
                </a:solidFill>
                <a:latin typeface="Tahoma"/>
                <a:cs typeface="Tahoma"/>
              </a:rPr>
              <a:t>health</a:t>
            </a:r>
            <a:r>
              <a:rPr b="0" spc="-49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0" spc="52" dirty="0">
                <a:solidFill>
                  <a:srgbClr val="FFFFFF"/>
                </a:solidFill>
                <a:latin typeface="Tahoma"/>
                <a:cs typeface="Tahoma"/>
              </a:rPr>
              <a:t>services </a:t>
            </a:r>
            <a:r>
              <a:rPr b="0" dirty="0">
                <a:solidFill>
                  <a:srgbClr val="FFFFFF"/>
                </a:solidFill>
                <a:latin typeface="Tahoma"/>
                <a:cs typeface="Tahoma"/>
              </a:rPr>
              <a:t>are</a:t>
            </a:r>
            <a:r>
              <a:rPr b="0" spc="-56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0" spc="-52" dirty="0">
                <a:solidFill>
                  <a:srgbClr val="FFFFFF"/>
                </a:solidFill>
                <a:latin typeface="Tahoma"/>
                <a:cs typeface="Tahoma"/>
              </a:rPr>
              <a:t>available</a:t>
            </a:r>
            <a:r>
              <a:rPr b="0" spc="-56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0" spc="100" dirty="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b="0" spc="-56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0" spc="-18" dirty="0">
                <a:solidFill>
                  <a:srgbClr val="FFFFFF"/>
                </a:solidFill>
                <a:latin typeface="Tahoma"/>
                <a:cs typeface="Tahoma"/>
              </a:rPr>
              <a:t>your</a:t>
            </a:r>
            <a:r>
              <a:rPr b="0" spc="-567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0" spc="-6" dirty="0">
                <a:solidFill>
                  <a:srgbClr val="FFFFFF"/>
                </a:solidFill>
                <a:latin typeface="Tahoma"/>
                <a:cs typeface="Tahoma"/>
              </a:rPr>
              <a:t>patients.</a:t>
            </a:r>
          </a:p>
        </p:txBody>
      </p:sp>
    </p:spTree>
    <p:extLst>
      <p:ext uri="{BB962C8B-B14F-4D97-AF65-F5344CB8AC3E}">
        <p14:creationId xmlns:p14="http://schemas.microsoft.com/office/powerpoint/2010/main" val="804109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72047" y="3764314"/>
            <a:ext cx="3266118" cy="3093224"/>
          </a:xfrm>
          <a:custGeom>
            <a:avLst/>
            <a:gdLst/>
            <a:ahLst/>
            <a:cxnLst/>
            <a:rect l="l" t="t" r="r" b="b"/>
            <a:pathLst>
              <a:path w="5386069" h="5100955">
                <a:moveTo>
                  <a:pt x="5385445" y="0"/>
                </a:moveTo>
                <a:lnTo>
                  <a:pt x="0" y="5100923"/>
                </a:lnTo>
                <a:lnTo>
                  <a:pt x="5124806" y="5100923"/>
                </a:lnTo>
                <a:lnTo>
                  <a:pt x="5385445" y="0"/>
                </a:lnTo>
                <a:close/>
              </a:path>
            </a:pathLst>
          </a:custGeom>
          <a:solidFill>
            <a:srgbClr val="E6F4F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373" y="430522"/>
            <a:ext cx="493233" cy="52862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2958" y="1199546"/>
            <a:ext cx="5989294" cy="1272638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6546">
              <a:lnSpc>
                <a:spcPct val="110600"/>
              </a:lnSpc>
              <a:spcBef>
                <a:spcPts val="55"/>
              </a:spcBef>
            </a:pPr>
            <a:r>
              <a:rPr spc="-79" dirty="0"/>
              <a:t>Confidant</a:t>
            </a:r>
            <a:r>
              <a:rPr spc="-182" dirty="0"/>
              <a:t> </a:t>
            </a:r>
            <a:r>
              <a:rPr spc="-73" dirty="0"/>
              <a:t>Health</a:t>
            </a:r>
            <a:r>
              <a:rPr spc="-188" dirty="0"/>
              <a:t> </a:t>
            </a:r>
            <a:r>
              <a:rPr spc="-6" dirty="0"/>
              <a:t>is</a:t>
            </a:r>
            <a:r>
              <a:rPr spc="-215" dirty="0"/>
              <a:t> </a:t>
            </a:r>
            <a:r>
              <a:rPr spc="-30" dirty="0"/>
              <a:t>a </a:t>
            </a:r>
            <a:r>
              <a:rPr spc="-82" dirty="0"/>
              <a:t>Distributed</a:t>
            </a:r>
            <a:r>
              <a:rPr spc="-158" dirty="0"/>
              <a:t> </a:t>
            </a:r>
            <a:r>
              <a:rPr spc="-79" dirty="0"/>
              <a:t>Quality</a:t>
            </a:r>
            <a:r>
              <a:rPr spc="-154" dirty="0"/>
              <a:t> </a:t>
            </a:r>
            <a:r>
              <a:rPr spc="-64" dirty="0"/>
              <a:t>Network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990552" y="-6353"/>
            <a:ext cx="8207651" cy="6870322"/>
            <a:chOff x="6580009" y="-10477"/>
            <a:chExt cx="13535025" cy="11329670"/>
          </a:xfrm>
        </p:grpSpPr>
        <p:sp>
          <p:nvSpPr>
            <p:cNvPr id="6" name="object 6"/>
            <p:cNvSpPr/>
            <p:nvPr/>
          </p:nvSpPr>
          <p:spPr>
            <a:xfrm>
              <a:off x="11480907" y="0"/>
              <a:ext cx="3571240" cy="11308715"/>
            </a:xfrm>
            <a:custGeom>
              <a:avLst/>
              <a:gdLst/>
              <a:ahLst/>
              <a:cxnLst/>
              <a:rect l="l" t="t" r="r" b="b"/>
              <a:pathLst>
                <a:path w="3571240" h="11308715">
                  <a:moveTo>
                    <a:pt x="3571220" y="11308556"/>
                  </a:moveTo>
                  <a:lnTo>
                    <a:pt x="3501725" y="11275046"/>
                  </a:lnTo>
                  <a:lnTo>
                    <a:pt x="3457704" y="11253232"/>
                  </a:lnTo>
                  <a:lnTo>
                    <a:pt x="3413819" y="11231050"/>
                  </a:lnTo>
                  <a:lnTo>
                    <a:pt x="3370073" y="11208502"/>
                  </a:lnTo>
                  <a:lnTo>
                    <a:pt x="3326468" y="11185588"/>
                  </a:lnTo>
                  <a:lnTo>
                    <a:pt x="3283007" y="11162307"/>
                  </a:lnTo>
                  <a:lnTo>
                    <a:pt x="3239691" y="11138659"/>
                  </a:lnTo>
                  <a:lnTo>
                    <a:pt x="3196524" y="11114644"/>
                  </a:lnTo>
                  <a:lnTo>
                    <a:pt x="3153507" y="11090263"/>
                  </a:lnTo>
                  <a:lnTo>
                    <a:pt x="3110643" y="11065516"/>
                  </a:lnTo>
                  <a:lnTo>
                    <a:pt x="3067933" y="11040401"/>
                  </a:lnTo>
                  <a:lnTo>
                    <a:pt x="3025381" y="11014920"/>
                  </a:lnTo>
                  <a:lnTo>
                    <a:pt x="2982988" y="10989073"/>
                  </a:lnTo>
                  <a:lnTo>
                    <a:pt x="2940757" y="10962858"/>
                  </a:lnTo>
                  <a:lnTo>
                    <a:pt x="2898690" y="10936278"/>
                  </a:lnTo>
                  <a:lnTo>
                    <a:pt x="2856789" y="10909330"/>
                  </a:lnTo>
                  <a:lnTo>
                    <a:pt x="2815057" y="10882016"/>
                  </a:lnTo>
                  <a:lnTo>
                    <a:pt x="2773495" y="10854335"/>
                  </a:lnTo>
                  <a:lnTo>
                    <a:pt x="2732107" y="10826288"/>
                  </a:lnTo>
                  <a:lnTo>
                    <a:pt x="2690894" y="10797874"/>
                  </a:lnTo>
                  <a:lnTo>
                    <a:pt x="2649859" y="10769093"/>
                  </a:lnTo>
                  <a:lnTo>
                    <a:pt x="2609004" y="10739946"/>
                  </a:lnTo>
                  <a:lnTo>
                    <a:pt x="2568331" y="10710432"/>
                  </a:lnTo>
                  <a:lnTo>
                    <a:pt x="2527842" y="10680551"/>
                  </a:lnTo>
                  <a:lnTo>
                    <a:pt x="2487541" y="10650304"/>
                  </a:lnTo>
                  <a:lnTo>
                    <a:pt x="2447428" y="10619690"/>
                  </a:lnTo>
                  <a:lnTo>
                    <a:pt x="2407507" y="10588710"/>
                  </a:lnTo>
                  <a:lnTo>
                    <a:pt x="2367779" y="10557363"/>
                  </a:lnTo>
                  <a:lnTo>
                    <a:pt x="2328248" y="10525649"/>
                  </a:lnTo>
                  <a:lnTo>
                    <a:pt x="2288914" y="10493568"/>
                  </a:lnTo>
                  <a:lnTo>
                    <a:pt x="2249781" y="10461121"/>
                  </a:lnTo>
                  <a:lnTo>
                    <a:pt x="2210851" y="10428308"/>
                  </a:lnTo>
                  <a:lnTo>
                    <a:pt x="2172125" y="10395128"/>
                  </a:lnTo>
                  <a:lnTo>
                    <a:pt x="2133607" y="10361581"/>
                  </a:lnTo>
                  <a:lnTo>
                    <a:pt x="2095299" y="10327667"/>
                  </a:lnTo>
                  <a:lnTo>
                    <a:pt x="2057202" y="10293387"/>
                  </a:lnTo>
                  <a:lnTo>
                    <a:pt x="2019320" y="10258740"/>
                  </a:lnTo>
                  <a:lnTo>
                    <a:pt x="1981654" y="10223727"/>
                  </a:lnTo>
                  <a:lnTo>
                    <a:pt x="1944207" y="10188347"/>
                  </a:lnTo>
                  <a:lnTo>
                    <a:pt x="1906980" y="10152600"/>
                  </a:lnTo>
                  <a:lnTo>
                    <a:pt x="1869977" y="10116487"/>
                  </a:lnTo>
                  <a:lnTo>
                    <a:pt x="1833200" y="10080007"/>
                  </a:lnTo>
                  <a:lnTo>
                    <a:pt x="1796719" y="10043229"/>
                  </a:lnTo>
                  <a:lnTo>
                    <a:pt x="1760605" y="10006225"/>
                  </a:lnTo>
                  <a:lnTo>
                    <a:pt x="1724858" y="9968999"/>
                  </a:lnTo>
                  <a:lnTo>
                    <a:pt x="1689477" y="9931551"/>
                  </a:lnTo>
                  <a:lnTo>
                    <a:pt x="1654463" y="9893885"/>
                  </a:lnTo>
                  <a:lnTo>
                    <a:pt x="1619815" y="9856002"/>
                  </a:lnTo>
                  <a:lnTo>
                    <a:pt x="1585534" y="9817905"/>
                  </a:lnTo>
                  <a:lnTo>
                    <a:pt x="1551620" y="9779597"/>
                  </a:lnTo>
                  <a:lnTo>
                    <a:pt x="1518073" y="9741078"/>
                  </a:lnTo>
                  <a:lnTo>
                    <a:pt x="1484892" y="9702353"/>
                  </a:lnTo>
                  <a:lnTo>
                    <a:pt x="1452077" y="9663422"/>
                  </a:lnTo>
                  <a:lnTo>
                    <a:pt x="1419630" y="9624289"/>
                  </a:lnTo>
                  <a:lnTo>
                    <a:pt x="1387549" y="9584955"/>
                  </a:lnTo>
                  <a:lnTo>
                    <a:pt x="1355834" y="9545423"/>
                  </a:lnTo>
                  <a:lnTo>
                    <a:pt x="1324487" y="9505695"/>
                  </a:lnTo>
                  <a:lnTo>
                    <a:pt x="1293506" y="9465774"/>
                  </a:lnTo>
                  <a:lnTo>
                    <a:pt x="1262891" y="9425661"/>
                  </a:lnTo>
                  <a:lnTo>
                    <a:pt x="1232643" y="9385359"/>
                  </a:lnTo>
                  <a:lnTo>
                    <a:pt x="1202762" y="9344870"/>
                  </a:lnTo>
                  <a:lnTo>
                    <a:pt x="1173248" y="9304197"/>
                  </a:lnTo>
                  <a:lnTo>
                    <a:pt x="1144100" y="9263342"/>
                  </a:lnTo>
                  <a:lnTo>
                    <a:pt x="1115319" y="9222306"/>
                  </a:lnTo>
                  <a:lnTo>
                    <a:pt x="1086904" y="9181093"/>
                  </a:lnTo>
                  <a:lnTo>
                    <a:pt x="1058856" y="9139705"/>
                  </a:lnTo>
                  <a:lnTo>
                    <a:pt x="1031175" y="9098143"/>
                  </a:lnTo>
                  <a:lnTo>
                    <a:pt x="1003860" y="9056410"/>
                  </a:lnTo>
                  <a:lnTo>
                    <a:pt x="976912" y="9014509"/>
                  </a:lnTo>
                  <a:lnTo>
                    <a:pt x="950330" y="8972442"/>
                  </a:lnTo>
                  <a:lnTo>
                    <a:pt x="924116" y="8930211"/>
                  </a:lnTo>
                  <a:lnTo>
                    <a:pt x="898268" y="8887818"/>
                  </a:lnTo>
                  <a:lnTo>
                    <a:pt x="872786" y="8845265"/>
                  </a:lnTo>
                  <a:lnTo>
                    <a:pt x="847671" y="8802555"/>
                  </a:lnTo>
                  <a:lnTo>
                    <a:pt x="822923" y="8759691"/>
                  </a:lnTo>
                  <a:lnTo>
                    <a:pt x="798542" y="8716674"/>
                  </a:lnTo>
                  <a:lnTo>
                    <a:pt x="774527" y="8673506"/>
                  </a:lnTo>
                  <a:lnTo>
                    <a:pt x="750878" y="8630190"/>
                  </a:lnTo>
                  <a:lnTo>
                    <a:pt x="727597" y="8586729"/>
                  </a:lnTo>
                  <a:lnTo>
                    <a:pt x="704682" y="8543124"/>
                  </a:lnTo>
                  <a:lnTo>
                    <a:pt x="682133" y="8499378"/>
                  </a:lnTo>
                  <a:lnTo>
                    <a:pt x="659952" y="8455493"/>
                  </a:lnTo>
                  <a:lnTo>
                    <a:pt x="638136" y="8411471"/>
                  </a:lnTo>
                  <a:lnTo>
                    <a:pt x="616688" y="8367314"/>
                  </a:lnTo>
                  <a:lnTo>
                    <a:pt x="595606" y="8323026"/>
                  </a:lnTo>
                  <a:lnTo>
                    <a:pt x="574891" y="8278608"/>
                  </a:lnTo>
                  <a:lnTo>
                    <a:pt x="554543" y="8234062"/>
                  </a:lnTo>
                  <a:lnTo>
                    <a:pt x="534561" y="8189391"/>
                  </a:lnTo>
                  <a:lnTo>
                    <a:pt x="514945" y="8144597"/>
                  </a:lnTo>
                  <a:lnTo>
                    <a:pt x="495697" y="8099682"/>
                  </a:lnTo>
                  <a:lnTo>
                    <a:pt x="476815" y="8054649"/>
                  </a:lnTo>
                  <a:lnTo>
                    <a:pt x="458300" y="8009500"/>
                  </a:lnTo>
                  <a:lnTo>
                    <a:pt x="440151" y="7964236"/>
                  </a:lnTo>
                  <a:lnTo>
                    <a:pt x="422369" y="7918861"/>
                  </a:lnTo>
                  <a:lnTo>
                    <a:pt x="404953" y="7873377"/>
                  </a:lnTo>
                  <a:lnTo>
                    <a:pt x="387905" y="7827786"/>
                  </a:lnTo>
                  <a:lnTo>
                    <a:pt x="371223" y="7782090"/>
                  </a:lnTo>
                  <a:lnTo>
                    <a:pt x="354907" y="7736291"/>
                  </a:lnTo>
                  <a:lnTo>
                    <a:pt x="338958" y="7690392"/>
                  </a:lnTo>
                  <a:lnTo>
                    <a:pt x="323376" y="7644395"/>
                  </a:lnTo>
                  <a:lnTo>
                    <a:pt x="308160" y="7598303"/>
                  </a:lnTo>
                  <a:lnTo>
                    <a:pt x="293312" y="7552117"/>
                  </a:lnTo>
                  <a:lnTo>
                    <a:pt x="278829" y="7505840"/>
                  </a:lnTo>
                  <a:lnTo>
                    <a:pt x="264714" y="7459474"/>
                  </a:lnTo>
                  <a:lnTo>
                    <a:pt x="250965" y="7413022"/>
                  </a:lnTo>
                  <a:lnTo>
                    <a:pt x="237582" y="7366485"/>
                  </a:lnTo>
                  <a:lnTo>
                    <a:pt x="224567" y="7319866"/>
                  </a:lnTo>
                  <a:lnTo>
                    <a:pt x="211917" y="7273168"/>
                  </a:lnTo>
                  <a:lnTo>
                    <a:pt x="199635" y="7226392"/>
                  </a:lnTo>
                  <a:lnTo>
                    <a:pt x="187719" y="7179541"/>
                  </a:lnTo>
                  <a:lnTo>
                    <a:pt x="176170" y="7132617"/>
                  </a:lnTo>
                  <a:lnTo>
                    <a:pt x="164988" y="7085623"/>
                  </a:lnTo>
                  <a:lnTo>
                    <a:pt x="154172" y="7038560"/>
                  </a:lnTo>
                  <a:lnTo>
                    <a:pt x="143722" y="6991431"/>
                  </a:lnTo>
                  <a:lnTo>
                    <a:pt x="133640" y="6944238"/>
                  </a:lnTo>
                  <a:lnTo>
                    <a:pt x="123924" y="6896984"/>
                  </a:lnTo>
                  <a:lnTo>
                    <a:pt x="114575" y="6849670"/>
                  </a:lnTo>
                  <a:lnTo>
                    <a:pt x="105592" y="6802300"/>
                  </a:lnTo>
                  <a:lnTo>
                    <a:pt x="96976" y="6754875"/>
                  </a:lnTo>
                  <a:lnTo>
                    <a:pt x="88726" y="6707398"/>
                  </a:lnTo>
                  <a:lnTo>
                    <a:pt x="80844" y="6659870"/>
                  </a:lnTo>
                  <a:lnTo>
                    <a:pt x="73328" y="6612295"/>
                  </a:lnTo>
                  <a:lnTo>
                    <a:pt x="66178" y="6564674"/>
                  </a:lnTo>
                  <a:lnTo>
                    <a:pt x="59395" y="6517009"/>
                  </a:lnTo>
                  <a:lnTo>
                    <a:pt x="52979" y="6469304"/>
                  </a:lnTo>
                  <a:lnTo>
                    <a:pt x="46929" y="6421560"/>
                  </a:lnTo>
                  <a:lnTo>
                    <a:pt x="41247" y="6373780"/>
                  </a:lnTo>
                  <a:lnTo>
                    <a:pt x="35930" y="6325965"/>
                  </a:lnTo>
                  <a:lnTo>
                    <a:pt x="30981" y="6278119"/>
                  </a:lnTo>
                  <a:lnTo>
                    <a:pt x="26398" y="6230242"/>
                  </a:lnTo>
                  <a:lnTo>
                    <a:pt x="22181" y="6182339"/>
                  </a:lnTo>
                  <a:lnTo>
                    <a:pt x="18332" y="6134411"/>
                  </a:lnTo>
                  <a:lnTo>
                    <a:pt x="14848" y="6086459"/>
                  </a:lnTo>
                  <a:lnTo>
                    <a:pt x="11732" y="6038488"/>
                  </a:lnTo>
                  <a:lnTo>
                    <a:pt x="8982" y="5990498"/>
                  </a:lnTo>
                  <a:lnTo>
                    <a:pt x="6599" y="5942492"/>
                  </a:lnTo>
                  <a:lnTo>
                    <a:pt x="4583" y="5894472"/>
                  </a:lnTo>
                  <a:lnTo>
                    <a:pt x="2933" y="5846441"/>
                  </a:lnTo>
                  <a:lnTo>
                    <a:pt x="1649" y="5798401"/>
                  </a:lnTo>
                  <a:lnTo>
                    <a:pt x="733" y="5750354"/>
                  </a:lnTo>
                  <a:lnTo>
                    <a:pt x="183" y="5702303"/>
                  </a:lnTo>
                  <a:lnTo>
                    <a:pt x="0" y="5654249"/>
                  </a:lnTo>
                  <a:lnTo>
                    <a:pt x="183" y="5606195"/>
                  </a:lnTo>
                  <a:lnTo>
                    <a:pt x="733" y="5558144"/>
                  </a:lnTo>
                  <a:lnTo>
                    <a:pt x="1649" y="5510097"/>
                  </a:lnTo>
                  <a:lnTo>
                    <a:pt x="2933" y="5462057"/>
                  </a:lnTo>
                  <a:lnTo>
                    <a:pt x="4583" y="5414026"/>
                  </a:lnTo>
                  <a:lnTo>
                    <a:pt x="6599" y="5366006"/>
                  </a:lnTo>
                  <a:lnTo>
                    <a:pt x="8982" y="5318000"/>
                  </a:lnTo>
                  <a:lnTo>
                    <a:pt x="11732" y="5270010"/>
                  </a:lnTo>
                  <a:lnTo>
                    <a:pt x="14848" y="5222038"/>
                  </a:lnTo>
                  <a:lnTo>
                    <a:pt x="18332" y="5174087"/>
                  </a:lnTo>
                  <a:lnTo>
                    <a:pt x="22181" y="5126159"/>
                  </a:lnTo>
                  <a:lnTo>
                    <a:pt x="26398" y="5078255"/>
                  </a:lnTo>
                  <a:lnTo>
                    <a:pt x="30981" y="5030379"/>
                  </a:lnTo>
                  <a:lnTo>
                    <a:pt x="35930" y="4982533"/>
                  </a:lnTo>
                  <a:lnTo>
                    <a:pt x="41247" y="4934718"/>
                  </a:lnTo>
                  <a:lnTo>
                    <a:pt x="46929" y="4886938"/>
                  </a:lnTo>
                  <a:lnTo>
                    <a:pt x="52979" y="4839194"/>
                  </a:lnTo>
                  <a:lnTo>
                    <a:pt x="59395" y="4791489"/>
                  </a:lnTo>
                  <a:lnTo>
                    <a:pt x="66178" y="4743825"/>
                  </a:lnTo>
                  <a:lnTo>
                    <a:pt x="73328" y="4696204"/>
                  </a:lnTo>
                  <a:lnTo>
                    <a:pt x="80844" y="4648628"/>
                  </a:lnTo>
                  <a:lnTo>
                    <a:pt x="88726" y="4601101"/>
                  </a:lnTo>
                  <a:lnTo>
                    <a:pt x="96976" y="4553623"/>
                  </a:lnTo>
                  <a:lnTo>
                    <a:pt x="105592" y="4506198"/>
                  </a:lnTo>
                  <a:lnTo>
                    <a:pt x="114575" y="4458828"/>
                  </a:lnTo>
                  <a:lnTo>
                    <a:pt x="123924" y="4411515"/>
                  </a:lnTo>
                  <a:lnTo>
                    <a:pt x="133640" y="4364260"/>
                  </a:lnTo>
                  <a:lnTo>
                    <a:pt x="143722" y="4317068"/>
                  </a:lnTo>
                  <a:lnTo>
                    <a:pt x="154172" y="4269939"/>
                  </a:lnTo>
                  <a:lnTo>
                    <a:pt x="164988" y="4222876"/>
                  </a:lnTo>
                  <a:lnTo>
                    <a:pt x="176170" y="4175882"/>
                  </a:lnTo>
                  <a:lnTo>
                    <a:pt x="187719" y="4128958"/>
                  </a:lnTo>
                  <a:lnTo>
                    <a:pt x="199635" y="4082107"/>
                  </a:lnTo>
                  <a:lnTo>
                    <a:pt x="211917" y="4035331"/>
                  </a:lnTo>
                  <a:lnTo>
                    <a:pt x="224567" y="3988633"/>
                  </a:lnTo>
                  <a:lnTo>
                    <a:pt x="237582" y="3942014"/>
                  </a:lnTo>
                  <a:lnTo>
                    <a:pt x="250965" y="3895478"/>
                  </a:lnTo>
                  <a:lnTo>
                    <a:pt x="264714" y="3849026"/>
                  </a:lnTo>
                  <a:lnTo>
                    <a:pt x="278829" y="3802660"/>
                  </a:lnTo>
                  <a:lnTo>
                    <a:pt x="293312" y="3756383"/>
                  </a:lnTo>
                  <a:lnTo>
                    <a:pt x="308160" y="3710197"/>
                  </a:lnTo>
                  <a:lnTo>
                    <a:pt x="323376" y="3664105"/>
                  </a:lnTo>
                  <a:lnTo>
                    <a:pt x="338958" y="3618108"/>
                  </a:lnTo>
                  <a:lnTo>
                    <a:pt x="354907" y="3572209"/>
                  </a:lnTo>
                  <a:lnTo>
                    <a:pt x="371223" y="3526411"/>
                  </a:lnTo>
                  <a:lnTo>
                    <a:pt x="387905" y="3480715"/>
                  </a:lnTo>
                  <a:lnTo>
                    <a:pt x="404953" y="3435124"/>
                  </a:lnTo>
                  <a:lnTo>
                    <a:pt x="422369" y="3389640"/>
                  </a:lnTo>
                  <a:lnTo>
                    <a:pt x="440151" y="3344265"/>
                  </a:lnTo>
                  <a:lnTo>
                    <a:pt x="458300" y="3299002"/>
                  </a:lnTo>
                  <a:lnTo>
                    <a:pt x="476815" y="3253852"/>
                  </a:lnTo>
                  <a:lnTo>
                    <a:pt x="495697" y="3208819"/>
                  </a:lnTo>
                  <a:lnTo>
                    <a:pt x="514945" y="3163905"/>
                  </a:lnTo>
                  <a:lnTo>
                    <a:pt x="534561" y="3119111"/>
                  </a:lnTo>
                  <a:lnTo>
                    <a:pt x="554543" y="3074440"/>
                  </a:lnTo>
                  <a:lnTo>
                    <a:pt x="574891" y="3029894"/>
                  </a:lnTo>
                  <a:lnTo>
                    <a:pt x="595606" y="2985476"/>
                  </a:lnTo>
                  <a:lnTo>
                    <a:pt x="616688" y="2941188"/>
                  </a:lnTo>
                  <a:lnTo>
                    <a:pt x="638136" y="2897032"/>
                  </a:lnTo>
                  <a:lnTo>
                    <a:pt x="659952" y="2853011"/>
                  </a:lnTo>
                  <a:lnTo>
                    <a:pt x="682133" y="2809126"/>
                  </a:lnTo>
                  <a:lnTo>
                    <a:pt x="704682" y="2765380"/>
                  </a:lnTo>
                  <a:lnTo>
                    <a:pt x="727597" y="2721775"/>
                  </a:lnTo>
                  <a:lnTo>
                    <a:pt x="750878" y="2678314"/>
                  </a:lnTo>
                  <a:lnTo>
                    <a:pt x="774527" y="2634998"/>
                  </a:lnTo>
                  <a:lnTo>
                    <a:pt x="798542" y="2591831"/>
                  </a:lnTo>
                  <a:lnTo>
                    <a:pt x="822923" y="2548814"/>
                  </a:lnTo>
                  <a:lnTo>
                    <a:pt x="847671" y="2505949"/>
                  </a:lnTo>
                  <a:lnTo>
                    <a:pt x="872786" y="2463240"/>
                  </a:lnTo>
                  <a:lnTo>
                    <a:pt x="898268" y="2420688"/>
                  </a:lnTo>
                  <a:lnTo>
                    <a:pt x="924116" y="2378295"/>
                  </a:lnTo>
                  <a:lnTo>
                    <a:pt x="950330" y="2336064"/>
                  </a:lnTo>
                  <a:lnTo>
                    <a:pt x="976912" y="2293996"/>
                  </a:lnTo>
                  <a:lnTo>
                    <a:pt x="1003860" y="2252096"/>
                  </a:lnTo>
                  <a:lnTo>
                    <a:pt x="1031175" y="2210363"/>
                  </a:lnTo>
                  <a:lnTo>
                    <a:pt x="1058856" y="2168802"/>
                  </a:lnTo>
                  <a:lnTo>
                    <a:pt x="1086904" y="2127414"/>
                  </a:lnTo>
                  <a:lnTo>
                    <a:pt x="1115319" y="2086201"/>
                  </a:lnTo>
                  <a:lnTo>
                    <a:pt x="1144100" y="2045166"/>
                  </a:lnTo>
                  <a:lnTo>
                    <a:pt x="1173248" y="2004311"/>
                  </a:lnTo>
                  <a:lnTo>
                    <a:pt x="1202762" y="1963638"/>
                  </a:lnTo>
                  <a:lnTo>
                    <a:pt x="1232643" y="1923149"/>
                  </a:lnTo>
                  <a:lnTo>
                    <a:pt x="1262891" y="1882847"/>
                  </a:lnTo>
                  <a:lnTo>
                    <a:pt x="1293506" y="1842735"/>
                  </a:lnTo>
                  <a:lnTo>
                    <a:pt x="1324487" y="1802814"/>
                  </a:lnTo>
                  <a:lnTo>
                    <a:pt x="1355834" y="1763086"/>
                  </a:lnTo>
                  <a:lnTo>
                    <a:pt x="1387549" y="1723554"/>
                  </a:lnTo>
                  <a:lnTo>
                    <a:pt x="1419630" y="1684221"/>
                  </a:lnTo>
                  <a:lnTo>
                    <a:pt x="1452077" y="1645088"/>
                  </a:lnTo>
                  <a:lnTo>
                    <a:pt x="1484892" y="1606158"/>
                  </a:lnTo>
                  <a:lnTo>
                    <a:pt x="1518073" y="1567432"/>
                  </a:lnTo>
                  <a:lnTo>
                    <a:pt x="1551620" y="1528914"/>
                  </a:lnTo>
                  <a:lnTo>
                    <a:pt x="1585534" y="1490606"/>
                  </a:lnTo>
                  <a:lnTo>
                    <a:pt x="1619815" y="1452509"/>
                  </a:lnTo>
                  <a:lnTo>
                    <a:pt x="1654463" y="1414627"/>
                  </a:lnTo>
                  <a:lnTo>
                    <a:pt x="1689477" y="1376961"/>
                  </a:lnTo>
                  <a:lnTo>
                    <a:pt x="1724858" y="1339514"/>
                  </a:lnTo>
                  <a:lnTo>
                    <a:pt x="1760605" y="1302287"/>
                  </a:lnTo>
                  <a:lnTo>
                    <a:pt x="1796719" y="1265284"/>
                  </a:lnTo>
                  <a:lnTo>
                    <a:pt x="1833200" y="1228507"/>
                  </a:lnTo>
                  <a:lnTo>
                    <a:pt x="1869977" y="1192026"/>
                  </a:lnTo>
                  <a:lnTo>
                    <a:pt x="1906980" y="1155912"/>
                  </a:lnTo>
                  <a:lnTo>
                    <a:pt x="1944207" y="1120164"/>
                  </a:lnTo>
                  <a:lnTo>
                    <a:pt x="1981654" y="1084784"/>
                  </a:lnTo>
                  <a:lnTo>
                    <a:pt x="2019320" y="1049770"/>
                  </a:lnTo>
                  <a:lnTo>
                    <a:pt x="2057202" y="1015122"/>
                  </a:lnTo>
                  <a:lnTo>
                    <a:pt x="2095299" y="980841"/>
                  </a:lnTo>
                  <a:lnTo>
                    <a:pt x="2133607" y="946927"/>
                  </a:lnTo>
                  <a:lnTo>
                    <a:pt x="2172125" y="913379"/>
                  </a:lnTo>
                  <a:lnTo>
                    <a:pt x="2210851" y="880199"/>
                  </a:lnTo>
                  <a:lnTo>
                    <a:pt x="2249781" y="847384"/>
                  </a:lnTo>
                  <a:lnTo>
                    <a:pt x="2288914" y="814937"/>
                  </a:lnTo>
                  <a:lnTo>
                    <a:pt x="2328248" y="782856"/>
                  </a:lnTo>
                  <a:lnTo>
                    <a:pt x="2367779" y="751141"/>
                  </a:lnTo>
                  <a:lnTo>
                    <a:pt x="2407507" y="719793"/>
                  </a:lnTo>
                  <a:lnTo>
                    <a:pt x="2447428" y="688812"/>
                  </a:lnTo>
                  <a:lnTo>
                    <a:pt x="2487541" y="658198"/>
                  </a:lnTo>
                  <a:lnTo>
                    <a:pt x="2527842" y="627950"/>
                  </a:lnTo>
                  <a:lnTo>
                    <a:pt x="2568331" y="598069"/>
                  </a:lnTo>
                  <a:lnTo>
                    <a:pt x="2609004" y="568554"/>
                  </a:lnTo>
                  <a:lnTo>
                    <a:pt x="2649859" y="539407"/>
                  </a:lnTo>
                  <a:lnTo>
                    <a:pt x="2690894" y="510625"/>
                  </a:lnTo>
                  <a:lnTo>
                    <a:pt x="2732107" y="482211"/>
                  </a:lnTo>
                  <a:lnTo>
                    <a:pt x="2773495" y="454163"/>
                  </a:lnTo>
                  <a:lnTo>
                    <a:pt x="2815057" y="426481"/>
                  </a:lnTo>
                  <a:lnTo>
                    <a:pt x="2856789" y="399167"/>
                  </a:lnTo>
                  <a:lnTo>
                    <a:pt x="2898690" y="372219"/>
                  </a:lnTo>
                  <a:lnTo>
                    <a:pt x="2940757" y="345637"/>
                  </a:lnTo>
                  <a:lnTo>
                    <a:pt x="2982988" y="319423"/>
                  </a:lnTo>
                  <a:lnTo>
                    <a:pt x="3025381" y="293574"/>
                  </a:lnTo>
                  <a:lnTo>
                    <a:pt x="3067933" y="268093"/>
                  </a:lnTo>
                  <a:lnTo>
                    <a:pt x="3110643" y="242978"/>
                  </a:lnTo>
                  <a:lnTo>
                    <a:pt x="3153507" y="218230"/>
                  </a:lnTo>
                  <a:lnTo>
                    <a:pt x="3196524" y="193848"/>
                  </a:lnTo>
                  <a:lnTo>
                    <a:pt x="3239691" y="169833"/>
                  </a:lnTo>
                  <a:lnTo>
                    <a:pt x="3283007" y="146185"/>
                  </a:lnTo>
                  <a:lnTo>
                    <a:pt x="3326468" y="122903"/>
                  </a:lnTo>
                  <a:lnTo>
                    <a:pt x="3370073" y="99988"/>
                  </a:lnTo>
                  <a:lnTo>
                    <a:pt x="3413819" y="77440"/>
                  </a:lnTo>
                  <a:lnTo>
                    <a:pt x="3457704" y="55258"/>
                  </a:lnTo>
                  <a:lnTo>
                    <a:pt x="3501725" y="33443"/>
                  </a:lnTo>
                  <a:lnTo>
                    <a:pt x="3545881" y="11995"/>
                  </a:lnTo>
                  <a:lnTo>
                    <a:pt x="3571081" y="0"/>
                  </a:lnTo>
                </a:path>
              </a:pathLst>
            </a:custGeom>
            <a:ln w="20941">
              <a:solidFill>
                <a:srgbClr val="D5EF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96552" y="5556"/>
              <a:ext cx="8307705" cy="11303000"/>
            </a:xfrm>
            <a:custGeom>
              <a:avLst/>
              <a:gdLst/>
              <a:ahLst/>
              <a:cxnLst/>
              <a:rect l="l" t="t" r="r" b="b"/>
              <a:pathLst>
                <a:path w="8307705" h="11303000">
                  <a:moveTo>
                    <a:pt x="7789289" y="0"/>
                  </a:moveTo>
                  <a:lnTo>
                    <a:pt x="4097260" y="0"/>
                  </a:lnTo>
                  <a:lnTo>
                    <a:pt x="4053492" y="12700"/>
                  </a:lnTo>
                  <a:lnTo>
                    <a:pt x="4009815" y="38100"/>
                  </a:lnTo>
                  <a:lnTo>
                    <a:pt x="3879350" y="76200"/>
                  </a:lnTo>
                  <a:lnTo>
                    <a:pt x="3836058" y="101600"/>
                  </a:lnTo>
                  <a:lnTo>
                    <a:pt x="3749781" y="127000"/>
                  </a:lnTo>
                  <a:lnTo>
                    <a:pt x="3706801" y="152400"/>
                  </a:lnTo>
                  <a:lnTo>
                    <a:pt x="3621167" y="177800"/>
                  </a:lnTo>
                  <a:lnTo>
                    <a:pt x="3578517" y="203200"/>
                  </a:lnTo>
                  <a:lnTo>
                    <a:pt x="3535982" y="215900"/>
                  </a:lnTo>
                  <a:lnTo>
                    <a:pt x="3493564" y="241300"/>
                  </a:lnTo>
                  <a:lnTo>
                    <a:pt x="3451265" y="254000"/>
                  </a:lnTo>
                  <a:lnTo>
                    <a:pt x="3409087" y="279400"/>
                  </a:lnTo>
                  <a:lnTo>
                    <a:pt x="3367033" y="292100"/>
                  </a:lnTo>
                  <a:lnTo>
                    <a:pt x="3283302" y="342900"/>
                  </a:lnTo>
                  <a:lnTo>
                    <a:pt x="3241630" y="355600"/>
                  </a:lnTo>
                  <a:lnTo>
                    <a:pt x="3158685" y="406400"/>
                  </a:lnTo>
                  <a:lnTo>
                    <a:pt x="3117415" y="419100"/>
                  </a:lnTo>
                  <a:lnTo>
                    <a:pt x="2913188" y="546100"/>
                  </a:lnTo>
                  <a:lnTo>
                    <a:pt x="2872782" y="558800"/>
                  </a:lnTo>
                  <a:lnTo>
                    <a:pt x="2633600" y="711200"/>
                  </a:lnTo>
                  <a:lnTo>
                    <a:pt x="2594300" y="749300"/>
                  </a:lnTo>
                  <a:lnTo>
                    <a:pt x="2400337" y="876300"/>
                  </a:lnTo>
                  <a:lnTo>
                    <a:pt x="2362068" y="914400"/>
                  </a:lnTo>
                  <a:lnTo>
                    <a:pt x="2286071" y="965200"/>
                  </a:lnTo>
                  <a:lnTo>
                    <a:pt x="2248347" y="1003300"/>
                  </a:lnTo>
                  <a:lnTo>
                    <a:pt x="2173460" y="1054100"/>
                  </a:lnTo>
                  <a:lnTo>
                    <a:pt x="2136301" y="1092200"/>
                  </a:lnTo>
                  <a:lnTo>
                    <a:pt x="2099334" y="1117600"/>
                  </a:lnTo>
                  <a:lnTo>
                    <a:pt x="2062562" y="1155700"/>
                  </a:lnTo>
                  <a:lnTo>
                    <a:pt x="2025987" y="1181100"/>
                  </a:lnTo>
                  <a:lnTo>
                    <a:pt x="1989611" y="1219200"/>
                  </a:lnTo>
                  <a:lnTo>
                    <a:pt x="1953436" y="1244600"/>
                  </a:lnTo>
                  <a:lnTo>
                    <a:pt x="1881698" y="1320800"/>
                  </a:lnTo>
                  <a:lnTo>
                    <a:pt x="1846139" y="1346200"/>
                  </a:lnTo>
                  <a:lnTo>
                    <a:pt x="1775654" y="1422400"/>
                  </a:lnTo>
                  <a:lnTo>
                    <a:pt x="1740732" y="1447800"/>
                  </a:lnTo>
                  <a:lnTo>
                    <a:pt x="1706091" y="1485900"/>
                  </a:lnTo>
                  <a:lnTo>
                    <a:pt x="1671799" y="1524000"/>
                  </a:lnTo>
                  <a:lnTo>
                    <a:pt x="1637855" y="1562100"/>
                  </a:lnTo>
                  <a:lnTo>
                    <a:pt x="1604258" y="1587500"/>
                  </a:lnTo>
                  <a:lnTo>
                    <a:pt x="1571010" y="1625600"/>
                  </a:lnTo>
                  <a:lnTo>
                    <a:pt x="1538111" y="1663700"/>
                  </a:lnTo>
                  <a:lnTo>
                    <a:pt x="1505559" y="1701800"/>
                  </a:lnTo>
                  <a:lnTo>
                    <a:pt x="1473355" y="1739900"/>
                  </a:lnTo>
                  <a:lnTo>
                    <a:pt x="1441500" y="1778000"/>
                  </a:lnTo>
                  <a:lnTo>
                    <a:pt x="1409993" y="1816100"/>
                  </a:lnTo>
                  <a:lnTo>
                    <a:pt x="1378834" y="1854200"/>
                  </a:lnTo>
                  <a:lnTo>
                    <a:pt x="1348023" y="1879600"/>
                  </a:lnTo>
                  <a:lnTo>
                    <a:pt x="1317560" y="1917700"/>
                  </a:lnTo>
                  <a:lnTo>
                    <a:pt x="1287445" y="1955800"/>
                  </a:lnTo>
                  <a:lnTo>
                    <a:pt x="1257679" y="1993900"/>
                  </a:lnTo>
                  <a:lnTo>
                    <a:pt x="1228260" y="2032000"/>
                  </a:lnTo>
                  <a:lnTo>
                    <a:pt x="1199190" y="2070100"/>
                  </a:lnTo>
                  <a:lnTo>
                    <a:pt x="1170468" y="2108200"/>
                  </a:lnTo>
                  <a:lnTo>
                    <a:pt x="1142094" y="2146300"/>
                  </a:lnTo>
                  <a:lnTo>
                    <a:pt x="1114068" y="2184400"/>
                  </a:lnTo>
                  <a:lnTo>
                    <a:pt x="1086391" y="2222500"/>
                  </a:lnTo>
                  <a:lnTo>
                    <a:pt x="1059061" y="2273300"/>
                  </a:lnTo>
                  <a:lnTo>
                    <a:pt x="1032080" y="2311400"/>
                  </a:lnTo>
                  <a:lnTo>
                    <a:pt x="1005446" y="2349500"/>
                  </a:lnTo>
                  <a:lnTo>
                    <a:pt x="979161" y="2387600"/>
                  </a:lnTo>
                  <a:lnTo>
                    <a:pt x="953225" y="2425700"/>
                  </a:lnTo>
                  <a:lnTo>
                    <a:pt x="927636" y="2463800"/>
                  </a:lnTo>
                  <a:lnTo>
                    <a:pt x="902395" y="2501900"/>
                  </a:lnTo>
                  <a:lnTo>
                    <a:pt x="877503" y="2540000"/>
                  </a:lnTo>
                  <a:lnTo>
                    <a:pt x="852958" y="2590800"/>
                  </a:lnTo>
                  <a:lnTo>
                    <a:pt x="828762" y="2628900"/>
                  </a:lnTo>
                  <a:lnTo>
                    <a:pt x="804914" y="2667000"/>
                  </a:lnTo>
                  <a:lnTo>
                    <a:pt x="781414" y="2705100"/>
                  </a:lnTo>
                  <a:lnTo>
                    <a:pt x="758263" y="2743200"/>
                  </a:lnTo>
                  <a:lnTo>
                    <a:pt x="735459" y="2794000"/>
                  </a:lnTo>
                  <a:lnTo>
                    <a:pt x="713003" y="2832100"/>
                  </a:lnTo>
                  <a:lnTo>
                    <a:pt x="690896" y="2870200"/>
                  </a:lnTo>
                  <a:lnTo>
                    <a:pt x="669137" y="2908300"/>
                  </a:lnTo>
                  <a:lnTo>
                    <a:pt x="647726" y="2959100"/>
                  </a:lnTo>
                  <a:lnTo>
                    <a:pt x="626663" y="2997200"/>
                  </a:lnTo>
                  <a:lnTo>
                    <a:pt x="605948" y="3035300"/>
                  </a:lnTo>
                  <a:lnTo>
                    <a:pt x="585582" y="3073400"/>
                  </a:lnTo>
                  <a:lnTo>
                    <a:pt x="565563" y="3124200"/>
                  </a:lnTo>
                  <a:lnTo>
                    <a:pt x="545893" y="3162300"/>
                  </a:lnTo>
                  <a:lnTo>
                    <a:pt x="526571" y="3200400"/>
                  </a:lnTo>
                  <a:lnTo>
                    <a:pt x="507597" y="3251200"/>
                  </a:lnTo>
                  <a:lnTo>
                    <a:pt x="488971" y="3289300"/>
                  </a:lnTo>
                  <a:lnTo>
                    <a:pt x="470694" y="3327400"/>
                  </a:lnTo>
                  <a:lnTo>
                    <a:pt x="452764" y="3378200"/>
                  </a:lnTo>
                  <a:lnTo>
                    <a:pt x="435183" y="3416300"/>
                  </a:lnTo>
                  <a:lnTo>
                    <a:pt x="417949" y="3467100"/>
                  </a:lnTo>
                  <a:lnTo>
                    <a:pt x="401064" y="3505200"/>
                  </a:lnTo>
                  <a:lnTo>
                    <a:pt x="384527" y="3543300"/>
                  </a:lnTo>
                  <a:lnTo>
                    <a:pt x="368338" y="3594100"/>
                  </a:lnTo>
                  <a:lnTo>
                    <a:pt x="352498" y="3632200"/>
                  </a:lnTo>
                  <a:lnTo>
                    <a:pt x="337005" y="3683000"/>
                  </a:lnTo>
                  <a:lnTo>
                    <a:pt x="321861" y="3721100"/>
                  </a:lnTo>
                  <a:lnTo>
                    <a:pt x="307065" y="3759200"/>
                  </a:lnTo>
                  <a:lnTo>
                    <a:pt x="292617" y="3810000"/>
                  </a:lnTo>
                  <a:lnTo>
                    <a:pt x="278517" y="3848100"/>
                  </a:lnTo>
                  <a:lnTo>
                    <a:pt x="264765" y="3898900"/>
                  </a:lnTo>
                  <a:lnTo>
                    <a:pt x="251361" y="3937000"/>
                  </a:lnTo>
                  <a:lnTo>
                    <a:pt x="238306" y="3987800"/>
                  </a:lnTo>
                  <a:lnTo>
                    <a:pt x="225598" y="4025900"/>
                  </a:lnTo>
                  <a:lnTo>
                    <a:pt x="213239" y="4076700"/>
                  </a:lnTo>
                  <a:lnTo>
                    <a:pt x="201228" y="4114800"/>
                  </a:lnTo>
                  <a:lnTo>
                    <a:pt x="189565" y="4165600"/>
                  </a:lnTo>
                  <a:lnTo>
                    <a:pt x="178250" y="4203700"/>
                  </a:lnTo>
                  <a:lnTo>
                    <a:pt x="167284" y="4254500"/>
                  </a:lnTo>
                  <a:lnTo>
                    <a:pt x="156665" y="4292600"/>
                  </a:lnTo>
                  <a:lnTo>
                    <a:pt x="146395" y="4343400"/>
                  </a:lnTo>
                  <a:lnTo>
                    <a:pt x="136473" y="4381500"/>
                  </a:lnTo>
                  <a:lnTo>
                    <a:pt x="126899" y="4432300"/>
                  </a:lnTo>
                  <a:lnTo>
                    <a:pt x="117673" y="4470400"/>
                  </a:lnTo>
                  <a:lnTo>
                    <a:pt x="108795" y="4521200"/>
                  </a:lnTo>
                  <a:lnTo>
                    <a:pt x="100266" y="4559300"/>
                  </a:lnTo>
                  <a:lnTo>
                    <a:pt x="92084" y="4610100"/>
                  </a:lnTo>
                  <a:lnTo>
                    <a:pt x="84251" y="4660900"/>
                  </a:lnTo>
                  <a:lnTo>
                    <a:pt x="76766" y="4699000"/>
                  </a:lnTo>
                  <a:lnTo>
                    <a:pt x="69629" y="4749800"/>
                  </a:lnTo>
                  <a:lnTo>
                    <a:pt x="62840" y="4787900"/>
                  </a:lnTo>
                  <a:lnTo>
                    <a:pt x="56399" y="4838700"/>
                  </a:lnTo>
                  <a:lnTo>
                    <a:pt x="50307" y="4876800"/>
                  </a:lnTo>
                  <a:lnTo>
                    <a:pt x="44562" y="4927600"/>
                  </a:lnTo>
                  <a:lnTo>
                    <a:pt x="39166" y="4965700"/>
                  </a:lnTo>
                  <a:lnTo>
                    <a:pt x="34118" y="5016500"/>
                  </a:lnTo>
                  <a:lnTo>
                    <a:pt x="29418" y="5067300"/>
                  </a:lnTo>
                  <a:lnTo>
                    <a:pt x="25066" y="5105400"/>
                  </a:lnTo>
                  <a:lnTo>
                    <a:pt x="21062" y="5156200"/>
                  </a:lnTo>
                  <a:lnTo>
                    <a:pt x="17407" y="5194300"/>
                  </a:lnTo>
                  <a:lnTo>
                    <a:pt x="14099" y="5245100"/>
                  </a:lnTo>
                  <a:lnTo>
                    <a:pt x="11140" y="5295900"/>
                  </a:lnTo>
                  <a:lnTo>
                    <a:pt x="8529" y="5334000"/>
                  </a:lnTo>
                  <a:lnTo>
                    <a:pt x="6266" y="5384800"/>
                  </a:lnTo>
                  <a:lnTo>
                    <a:pt x="4351" y="5422900"/>
                  </a:lnTo>
                  <a:lnTo>
                    <a:pt x="2785" y="5473700"/>
                  </a:lnTo>
                  <a:lnTo>
                    <a:pt x="1566" y="5524500"/>
                  </a:lnTo>
                  <a:lnTo>
                    <a:pt x="696" y="5562600"/>
                  </a:lnTo>
                  <a:lnTo>
                    <a:pt x="174" y="5613400"/>
                  </a:lnTo>
                  <a:lnTo>
                    <a:pt x="0" y="5651500"/>
                  </a:lnTo>
                  <a:lnTo>
                    <a:pt x="174" y="5702300"/>
                  </a:lnTo>
                  <a:lnTo>
                    <a:pt x="696" y="5740400"/>
                  </a:lnTo>
                  <a:lnTo>
                    <a:pt x="1566" y="5791200"/>
                  </a:lnTo>
                  <a:lnTo>
                    <a:pt x="2785" y="5842000"/>
                  </a:lnTo>
                  <a:lnTo>
                    <a:pt x="4351" y="5880100"/>
                  </a:lnTo>
                  <a:lnTo>
                    <a:pt x="6266" y="5930900"/>
                  </a:lnTo>
                  <a:lnTo>
                    <a:pt x="8529" y="5969000"/>
                  </a:lnTo>
                  <a:lnTo>
                    <a:pt x="11140" y="6019800"/>
                  </a:lnTo>
                  <a:lnTo>
                    <a:pt x="14099" y="6070600"/>
                  </a:lnTo>
                  <a:lnTo>
                    <a:pt x="17407" y="6108700"/>
                  </a:lnTo>
                  <a:lnTo>
                    <a:pt x="21062" y="6159500"/>
                  </a:lnTo>
                  <a:lnTo>
                    <a:pt x="25066" y="6197600"/>
                  </a:lnTo>
                  <a:lnTo>
                    <a:pt x="29418" y="6248400"/>
                  </a:lnTo>
                  <a:lnTo>
                    <a:pt x="34118" y="6299200"/>
                  </a:lnTo>
                  <a:lnTo>
                    <a:pt x="39166" y="6337300"/>
                  </a:lnTo>
                  <a:lnTo>
                    <a:pt x="44562" y="6388100"/>
                  </a:lnTo>
                  <a:lnTo>
                    <a:pt x="50307" y="6426200"/>
                  </a:lnTo>
                  <a:lnTo>
                    <a:pt x="56399" y="6477000"/>
                  </a:lnTo>
                  <a:lnTo>
                    <a:pt x="62840" y="6515100"/>
                  </a:lnTo>
                  <a:lnTo>
                    <a:pt x="69629" y="6565900"/>
                  </a:lnTo>
                  <a:lnTo>
                    <a:pt x="76766" y="6604000"/>
                  </a:lnTo>
                  <a:lnTo>
                    <a:pt x="84251" y="6654800"/>
                  </a:lnTo>
                  <a:lnTo>
                    <a:pt x="92084" y="6705600"/>
                  </a:lnTo>
                  <a:lnTo>
                    <a:pt x="100266" y="6743700"/>
                  </a:lnTo>
                  <a:lnTo>
                    <a:pt x="108795" y="6794500"/>
                  </a:lnTo>
                  <a:lnTo>
                    <a:pt x="117673" y="6832600"/>
                  </a:lnTo>
                  <a:lnTo>
                    <a:pt x="126899" y="6883400"/>
                  </a:lnTo>
                  <a:lnTo>
                    <a:pt x="136473" y="6921500"/>
                  </a:lnTo>
                  <a:lnTo>
                    <a:pt x="146395" y="6972300"/>
                  </a:lnTo>
                  <a:lnTo>
                    <a:pt x="156665" y="7010400"/>
                  </a:lnTo>
                  <a:lnTo>
                    <a:pt x="167284" y="7061200"/>
                  </a:lnTo>
                  <a:lnTo>
                    <a:pt x="178250" y="7099300"/>
                  </a:lnTo>
                  <a:lnTo>
                    <a:pt x="189565" y="7150100"/>
                  </a:lnTo>
                  <a:lnTo>
                    <a:pt x="201228" y="7188200"/>
                  </a:lnTo>
                  <a:lnTo>
                    <a:pt x="213239" y="7239000"/>
                  </a:lnTo>
                  <a:lnTo>
                    <a:pt x="225598" y="7277100"/>
                  </a:lnTo>
                  <a:lnTo>
                    <a:pt x="238306" y="7327900"/>
                  </a:lnTo>
                  <a:lnTo>
                    <a:pt x="251361" y="7366000"/>
                  </a:lnTo>
                  <a:lnTo>
                    <a:pt x="264765" y="7416800"/>
                  </a:lnTo>
                  <a:lnTo>
                    <a:pt x="278517" y="7454900"/>
                  </a:lnTo>
                  <a:lnTo>
                    <a:pt x="292617" y="7505700"/>
                  </a:lnTo>
                  <a:lnTo>
                    <a:pt x="307065" y="7543800"/>
                  </a:lnTo>
                  <a:lnTo>
                    <a:pt x="321861" y="7594600"/>
                  </a:lnTo>
                  <a:lnTo>
                    <a:pt x="337005" y="7632700"/>
                  </a:lnTo>
                  <a:lnTo>
                    <a:pt x="352498" y="7670800"/>
                  </a:lnTo>
                  <a:lnTo>
                    <a:pt x="368338" y="7721600"/>
                  </a:lnTo>
                  <a:lnTo>
                    <a:pt x="384527" y="7759700"/>
                  </a:lnTo>
                  <a:lnTo>
                    <a:pt x="401064" y="7810500"/>
                  </a:lnTo>
                  <a:lnTo>
                    <a:pt x="417949" y="7848600"/>
                  </a:lnTo>
                  <a:lnTo>
                    <a:pt x="435183" y="7886700"/>
                  </a:lnTo>
                  <a:lnTo>
                    <a:pt x="452764" y="7937500"/>
                  </a:lnTo>
                  <a:lnTo>
                    <a:pt x="470694" y="7975600"/>
                  </a:lnTo>
                  <a:lnTo>
                    <a:pt x="488971" y="8013700"/>
                  </a:lnTo>
                  <a:lnTo>
                    <a:pt x="507597" y="8064500"/>
                  </a:lnTo>
                  <a:lnTo>
                    <a:pt x="526571" y="8102600"/>
                  </a:lnTo>
                  <a:lnTo>
                    <a:pt x="545893" y="8153400"/>
                  </a:lnTo>
                  <a:lnTo>
                    <a:pt x="565563" y="8191500"/>
                  </a:lnTo>
                  <a:lnTo>
                    <a:pt x="585582" y="8229600"/>
                  </a:lnTo>
                  <a:lnTo>
                    <a:pt x="605948" y="8267700"/>
                  </a:lnTo>
                  <a:lnTo>
                    <a:pt x="626663" y="8318500"/>
                  </a:lnTo>
                  <a:lnTo>
                    <a:pt x="647726" y="8356600"/>
                  </a:lnTo>
                  <a:lnTo>
                    <a:pt x="669137" y="8394700"/>
                  </a:lnTo>
                  <a:lnTo>
                    <a:pt x="690896" y="8445500"/>
                  </a:lnTo>
                  <a:lnTo>
                    <a:pt x="713003" y="8483600"/>
                  </a:lnTo>
                  <a:lnTo>
                    <a:pt x="735459" y="8521700"/>
                  </a:lnTo>
                  <a:lnTo>
                    <a:pt x="758263" y="8559800"/>
                  </a:lnTo>
                  <a:lnTo>
                    <a:pt x="781414" y="8597900"/>
                  </a:lnTo>
                  <a:lnTo>
                    <a:pt x="804914" y="8648700"/>
                  </a:lnTo>
                  <a:lnTo>
                    <a:pt x="828762" y="8686800"/>
                  </a:lnTo>
                  <a:lnTo>
                    <a:pt x="852958" y="8724900"/>
                  </a:lnTo>
                  <a:lnTo>
                    <a:pt x="877503" y="8763000"/>
                  </a:lnTo>
                  <a:lnTo>
                    <a:pt x="902395" y="8801100"/>
                  </a:lnTo>
                  <a:lnTo>
                    <a:pt x="927636" y="8851900"/>
                  </a:lnTo>
                  <a:lnTo>
                    <a:pt x="953225" y="8890000"/>
                  </a:lnTo>
                  <a:lnTo>
                    <a:pt x="979161" y="8928100"/>
                  </a:lnTo>
                  <a:lnTo>
                    <a:pt x="1005446" y="8966200"/>
                  </a:lnTo>
                  <a:lnTo>
                    <a:pt x="1032080" y="9004300"/>
                  </a:lnTo>
                  <a:lnTo>
                    <a:pt x="1059061" y="9042400"/>
                  </a:lnTo>
                  <a:lnTo>
                    <a:pt x="1086391" y="9080500"/>
                  </a:lnTo>
                  <a:lnTo>
                    <a:pt x="1114068" y="9118600"/>
                  </a:lnTo>
                  <a:lnTo>
                    <a:pt x="1142094" y="9156700"/>
                  </a:lnTo>
                  <a:lnTo>
                    <a:pt x="1170468" y="9194800"/>
                  </a:lnTo>
                  <a:lnTo>
                    <a:pt x="1199190" y="9232900"/>
                  </a:lnTo>
                  <a:lnTo>
                    <a:pt x="1228260" y="9271000"/>
                  </a:lnTo>
                  <a:lnTo>
                    <a:pt x="1257679" y="9309100"/>
                  </a:lnTo>
                  <a:lnTo>
                    <a:pt x="1287445" y="9347200"/>
                  </a:lnTo>
                  <a:lnTo>
                    <a:pt x="1317560" y="9385300"/>
                  </a:lnTo>
                  <a:lnTo>
                    <a:pt x="1348023" y="9423400"/>
                  </a:lnTo>
                  <a:lnTo>
                    <a:pt x="1378834" y="9461500"/>
                  </a:lnTo>
                  <a:lnTo>
                    <a:pt x="1409993" y="9499600"/>
                  </a:lnTo>
                  <a:lnTo>
                    <a:pt x="1441500" y="9537700"/>
                  </a:lnTo>
                  <a:lnTo>
                    <a:pt x="1473355" y="9575800"/>
                  </a:lnTo>
                  <a:lnTo>
                    <a:pt x="1505559" y="9613900"/>
                  </a:lnTo>
                  <a:lnTo>
                    <a:pt x="1538111" y="9639300"/>
                  </a:lnTo>
                  <a:lnTo>
                    <a:pt x="1571010" y="9677400"/>
                  </a:lnTo>
                  <a:lnTo>
                    <a:pt x="1604258" y="9715500"/>
                  </a:lnTo>
                  <a:lnTo>
                    <a:pt x="1637855" y="9753600"/>
                  </a:lnTo>
                  <a:lnTo>
                    <a:pt x="1671799" y="9791700"/>
                  </a:lnTo>
                  <a:lnTo>
                    <a:pt x="1706091" y="9817100"/>
                  </a:lnTo>
                  <a:lnTo>
                    <a:pt x="1740732" y="9855200"/>
                  </a:lnTo>
                  <a:lnTo>
                    <a:pt x="1810791" y="9931400"/>
                  </a:lnTo>
                  <a:lnTo>
                    <a:pt x="1846139" y="9956800"/>
                  </a:lnTo>
                  <a:lnTo>
                    <a:pt x="1917464" y="10033000"/>
                  </a:lnTo>
                  <a:lnTo>
                    <a:pt x="1953436" y="10058400"/>
                  </a:lnTo>
                  <a:lnTo>
                    <a:pt x="1989611" y="10096500"/>
                  </a:lnTo>
                  <a:lnTo>
                    <a:pt x="2025987" y="10121900"/>
                  </a:lnTo>
                  <a:lnTo>
                    <a:pt x="2062562" y="10160000"/>
                  </a:lnTo>
                  <a:lnTo>
                    <a:pt x="2099334" y="10185400"/>
                  </a:lnTo>
                  <a:lnTo>
                    <a:pt x="2136301" y="10223500"/>
                  </a:lnTo>
                  <a:lnTo>
                    <a:pt x="2173460" y="10248900"/>
                  </a:lnTo>
                  <a:lnTo>
                    <a:pt x="2210809" y="10287000"/>
                  </a:lnTo>
                  <a:lnTo>
                    <a:pt x="2286071" y="10337800"/>
                  </a:lnTo>
                  <a:lnTo>
                    <a:pt x="2323979" y="10375900"/>
                  </a:lnTo>
                  <a:lnTo>
                    <a:pt x="2438784" y="10452100"/>
                  </a:lnTo>
                  <a:lnTo>
                    <a:pt x="2477405" y="10490200"/>
                  </a:lnTo>
                  <a:lnTo>
                    <a:pt x="2712693" y="10642600"/>
                  </a:lnTo>
                  <a:lnTo>
                    <a:pt x="3035294" y="10845800"/>
                  </a:lnTo>
                  <a:lnTo>
                    <a:pt x="3076284" y="10858500"/>
                  </a:lnTo>
                  <a:lnTo>
                    <a:pt x="3200090" y="10934700"/>
                  </a:lnTo>
                  <a:lnTo>
                    <a:pt x="3241630" y="10947400"/>
                  </a:lnTo>
                  <a:lnTo>
                    <a:pt x="3325103" y="10998200"/>
                  </a:lnTo>
                  <a:lnTo>
                    <a:pt x="3367033" y="11010900"/>
                  </a:lnTo>
                  <a:lnTo>
                    <a:pt x="3409087" y="11036300"/>
                  </a:lnTo>
                  <a:lnTo>
                    <a:pt x="3451265" y="11049000"/>
                  </a:lnTo>
                  <a:lnTo>
                    <a:pt x="3493564" y="11074400"/>
                  </a:lnTo>
                  <a:lnTo>
                    <a:pt x="3535982" y="11087100"/>
                  </a:lnTo>
                  <a:lnTo>
                    <a:pt x="3578517" y="11112500"/>
                  </a:lnTo>
                  <a:lnTo>
                    <a:pt x="3621167" y="11125200"/>
                  </a:lnTo>
                  <a:lnTo>
                    <a:pt x="3663929" y="11150600"/>
                  </a:lnTo>
                  <a:lnTo>
                    <a:pt x="3749781" y="11176000"/>
                  </a:lnTo>
                  <a:lnTo>
                    <a:pt x="3792868" y="11201400"/>
                  </a:lnTo>
                  <a:lnTo>
                    <a:pt x="3922742" y="11239500"/>
                  </a:lnTo>
                  <a:lnTo>
                    <a:pt x="3966231" y="11264900"/>
                  </a:lnTo>
                  <a:lnTo>
                    <a:pt x="4097260" y="11303000"/>
                  </a:lnTo>
                  <a:lnTo>
                    <a:pt x="7789289" y="11303000"/>
                  </a:lnTo>
                  <a:lnTo>
                    <a:pt x="7920318" y="11264900"/>
                  </a:lnTo>
                  <a:lnTo>
                    <a:pt x="7963806" y="11239500"/>
                  </a:lnTo>
                  <a:lnTo>
                    <a:pt x="8093680" y="11201400"/>
                  </a:lnTo>
                  <a:lnTo>
                    <a:pt x="8136767" y="11176000"/>
                  </a:lnTo>
                  <a:lnTo>
                    <a:pt x="8222619" y="11150600"/>
                  </a:lnTo>
                  <a:lnTo>
                    <a:pt x="8265381" y="11125200"/>
                  </a:lnTo>
                  <a:lnTo>
                    <a:pt x="8307516" y="11112500"/>
                  </a:lnTo>
                  <a:lnTo>
                    <a:pt x="8307516" y="203200"/>
                  </a:lnTo>
                  <a:lnTo>
                    <a:pt x="8265381" y="177800"/>
                  </a:lnTo>
                  <a:lnTo>
                    <a:pt x="8179747" y="152400"/>
                  </a:lnTo>
                  <a:lnTo>
                    <a:pt x="8136767" y="127000"/>
                  </a:lnTo>
                  <a:lnTo>
                    <a:pt x="8050490" y="101600"/>
                  </a:lnTo>
                  <a:lnTo>
                    <a:pt x="8007198" y="76200"/>
                  </a:lnTo>
                  <a:lnTo>
                    <a:pt x="7876733" y="38100"/>
                  </a:lnTo>
                  <a:lnTo>
                    <a:pt x="7833056" y="12700"/>
                  </a:lnTo>
                  <a:lnTo>
                    <a:pt x="7789289" y="0"/>
                  </a:lnTo>
                  <a:close/>
                </a:path>
              </a:pathLst>
            </a:custGeom>
            <a:solidFill>
              <a:srgbClr val="D5EFFD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96499" y="0"/>
              <a:ext cx="8307705" cy="11308715"/>
            </a:xfrm>
            <a:custGeom>
              <a:avLst/>
              <a:gdLst/>
              <a:ahLst/>
              <a:cxnLst/>
              <a:rect l="l" t="t" r="r" b="b"/>
              <a:pathLst>
                <a:path w="8307705" h="11308715">
                  <a:moveTo>
                    <a:pt x="8307569" y="11108789"/>
                  </a:moveTo>
                  <a:lnTo>
                    <a:pt x="8265364" y="11126877"/>
                  </a:lnTo>
                  <a:lnTo>
                    <a:pt x="8222602" y="11144807"/>
                  </a:lnTo>
                  <a:lnTo>
                    <a:pt x="8179730" y="11162389"/>
                  </a:lnTo>
                  <a:lnTo>
                    <a:pt x="8136750" y="11179623"/>
                  </a:lnTo>
                  <a:lnTo>
                    <a:pt x="8093664" y="11196509"/>
                  </a:lnTo>
                  <a:lnTo>
                    <a:pt x="8050474" y="11213046"/>
                  </a:lnTo>
                  <a:lnTo>
                    <a:pt x="8007182" y="11229236"/>
                  </a:lnTo>
                  <a:lnTo>
                    <a:pt x="7963791" y="11245077"/>
                  </a:lnTo>
                  <a:lnTo>
                    <a:pt x="7920302" y="11260570"/>
                  </a:lnTo>
                  <a:lnTo>
                    <a:pt x="7876718" y="11275715"/>
                  </a:lnTo>
                  <a:lnTo>
                    <a:pt x="7833042" y="11290511"/>
                  </a:lnTo>
                  <a:lnTo>
                    <a:pt x="7789274" y="11304960"/>
                  </a:lnTo>
                  <a:lnTo>
                    <a:pt x="7778090" y="11308556"/>
                  </a:lnTo>
                </a:path>
                <a:path w="8307705" h="11308715">
                  <a:moveTo>
                    <a:pt x="4108456" y="11308556"/>
                  </a:moveTo>
                  <a:lnTo>
                    <a:pt x="4053504" y="11290511"/>
                  </a:lnTo>
                  <a:lnTo>
                    <a:pt x="4009827" y="11275715"/>
                  </a:lnTo>
                  <a:lnTo>
                    <a:pt x="3966243" y="11260570"/>
                  </a:lnTo>
                  <a:lnTo>
                    <a:pt x="3922754" y="11245077"/>
                  </a:lnTo>
                  <a:lnTo>
                    <a:pt x="3879363" y="11229236"/>
                  </a:lnTo>
                  <a:lnTo>
                    <a:pt x="3836071" y="11213046"/>
                  </a:lnTo>
                  <a:lnTo>
                    <a:pt x="3792881" y="11196509"/>
                  </a:lnTo>
                  <a:lnTo>
                    <a:pt x="3749795" y="11179623"/>
                  </a:lnTo>
                  <a:lnTo>
                    <a:pt x="3706814" y="11162389"/>
                  </a:lnTo>
                  <a:lnTo>
                    <a:pt x="3663942" y="11144807"/>
                  </a:lnTo>
                  <a:lnTo>
                    <a:pt x="3621180" y="11126877"/>
                  </a:lnTo>
                  <a:lnTo>
                    <a:pt x="3578531" y="11108599"/>
                  </a:lnTo>
                  <a:lnTo>
                    <a:pt x="3535996" y="11089973"/>
                  </a:lnTo>
                  <a:lnTo>
                    <a:pt x="3493578" y="11070998"/>
                  </a:lnTo>
                  <a:lnTo>
                    <a:pt x="3451279" y="11051675"/>
                  </a:lnTo>
                  <a:lnTo>
                    <a:pt x="3409102" y="11032004"/>
                  </a:lnTo>
                  <a:lnTo>
                    <a:pt x="3367047" y="11011985"/>
                  </a:lnTo>
                  <a:lnTo>
                    <a:pt x="3325118" y="10991618"/>
                  </a:lnTo>
                  <a:lnTo>
                    <a:pt x="3283317" y="10970903"/>
                  </a:lnTo>
                  <a:lnTo>
                    <a:pt x="3241645" y="10949839"/>
                  </a:lnTo>
                  <a:lnTo>
                    <a:pt x="3200105" y="10928427"/>
                  </a:lnTo>
                  <a:lnTo>
                    <a:pt x="3158700" y="10906668"/>
                  </a:lnTo>
                  <a:lnTo>
                    <a:pt x="3117430" y="10884560"/>
                  </a:lnTo>
                  <a:lnTo>
                    <a:pt x="3076300" y="10862103"/>
                  </a:lnTo>
                  <a:lnTo>
                    <a:pt x="3035309" y="10839299"/>
                  </a:lnTo>
                  <a:lnTo>
                    <a:pt x="2994462" y="10816147"/>
                  </a:lnTo>
                  <a:lnTo>
                    <a:pt x="2953759" y="10792646"/>
                  </a:lnTo>
                  <a:lnTo>
                    <a:pt x="2913204" y="10768797"/>
                  </a:lnTo>
                  <a:lnTo>
                    <a:pt x="2872797" y="10744600"/>
                  </a:lnTo>
                  <a:lnTo>
                    <a:pt x="2832543" y="10720055"/>
                  </a:lnTo>
                  <a:lnTo>
                    <a:pt x="2792441" y="10695162"/>
                  </a:lnTo>
                  <a:lnTo>
                    <a:pt x="2752496" y="10669921"/>
                  </a:lnTo>
                  <a:lnTo>
                    <a:pt x="2712708" y="10644331"/>
                  </a:lnTo>
                  <a:lnTo>
                    <a:pt x="2673081" y="10618393"/>
                  </a:lnTo>
                  <a:lnTo>
                    <a:pt x="2633616" y="10592107"/>
                  </a:lnTo>
                  <a:lnTo>
                    <a:pt x="2594315" y="10565473"/>
                  </a:lnTo>
                  <a:lnTo>
                    <a:pt x="2555180" y="10538491"/>
                  </a:lnTo>
                  <a:lnTo>
                    <a:pt x="2516215" y="10511161"/>
                  </a:lnTo>
                  <a:lnTo>
                    <a:pt x="2477420" y="10483482"/>
                  </a:lnTo>
                  <a:lnTo>
                    <a:pt x="2438798" y="10455456"/>
                  </a:lnTo>
                  <a:lnTo>
                    <a:pt x="2400352" y="10427081"/>
                  </a:lnTo>
                  <a:lnTo>
                    <a:pt x="2362083" y="10398358"/>
                  </a:lnTo>
                  <a:lnTo>
                    <a:pt x="2323993" y="10369287"/>
                  </a:lnTo>
                  <a:lnTo>
                    <a:pt x="2286085" y="10339867"/>
                  </a:lnTo>
                  <a:lnTo>
                    <a:pt x="2248361" y="10310100"/>
                  </a:lnTo>
                  <a:lnTo>
                    <a:pt x="2210824" y="10279984"/>
                  </a:lnTo>
                  <a:lnTo>
                    <a:pt x="2173474" y="10249520"/>
                  </a:lnTo>
                  <a:lnTo>
                    <a:pt x="2136314" y="10218708"/>
                  </a:lnTo>
                  <a:lnTo>
                    <a:pt x="2099347" y="10187548"/>
                  </a:lnTo>
                  <a:lnTo>
                    <a:pt x="2062575" y="10156040"/>
                  </a:lnTo>
                  <a:lnTo>
                    <a:pt x="2026000" y="10124184"/>
                  </a:lnTo>
                  <a:lnTo>
                    <a:pt x="1989624" y="10091979"/>
                  </a:lnTo>
                  <a:lnTo>
                    <a:pt x="1953448" y="10059426"/>
                  </a:lnTo>
                  <a:lnTo>
                    <a:pt x="1917476" y="10026526"/>
                  </a:lnTo>
                  <a:lnTo>
                    <a:pt x="1881710" y="9993277"/>
                  </a:lnTo>
                  <a:lnTo>
                    <a:pt x="1846151" y="9959679"/>
                  </a:lnTo>
                  <a:lnTo>
                    <a:pt x="1810802" y="9925734"/>
                  </a:lnTo>
                  <a:lnTo>
                    <a:pt x="1775666" y="9891440"/>
                  </a:lnTo>
                  <a:lnTo>
                    <a:pt x="1740743" y="9856799"/>
                  </a:lnTo>
                  <a:lnTo>
                    <a:pt x="1706102" y="9821876"/>
                  </a:lnTo>
                  <a:lnTo>
                    <a:pt x="1671809" y="9786739"/>
                  </a:lnTo>
                  <a:lnTo>
                    <a:pt x="1637865" y="9751391"/>
                  </a:lnTo>
                  <a:lnTo>
                    <a:pt x="1604269" y="9715832"/>
                  </a:lnTo>
                  <a:lnTo>
                    <a:pt x="1571020" y="9680066"/>
                  </a:lnTo>
                  <a:lnTo>
                    <a:pt x="1538120" y="9644094"/>
                  </a:lnTo>
                  <a:lnTo>
                    <a:pt x="1505568" y="9607919"/>
                  </a:lnTo>
                  <a:lnTo>
                    <a:pt x="1473365" y="9571543"/>
                  </a:lnTo>
                  <a:lnTo>
                    <a:pt x="1441509" y="9534968"/>
                  </a:lnTo>
                  <a:lnTo>
                    <a:pt x="1410002" y="9498196"/>
                  </a:lnTo>
                  <a:lnTo>
                    <a:pt x="1378842" y="9461229"/>
                  </a:lnTo>
                  <a:lnTo>
                    <a:pt x="1348031" y="9424070"/>
                  </a:lnTo>
                  <a:lnTo>
                    <a:pt x="1317568" y="9386720"/>
                  </a:lnTo>
                  <a:lnTo>
                    <a:pt x="1287453" y="9349182"/>
                  </a:lnTo>
                  <a:lnTo>
                    <a:pt x="1257687" y="9311458"/>
                  </a:lnTo>
                  <a:lnTo>
                    <a:pt x="1228268" y="9273551"/>
                  </a:lnTo>
                  <a:lnTo>
                    <a:pt x="1199198" y="9235461"/>
                  </a:lnTo>
                  <a:lnTo>
                    <a:pt x="1170475" y="9197192"/>
                  </a:lnTo>
                  <a:lnTo>
                    <a:pt x="1142101" y="9158746"/>
                  </a:lnTo>
                  <a:lnTo>
                    <a:pt x="1114075" y="9120124"/>
                  </a:lnTo>
                  <a:lnTo>
                    <a:pt x="1086397" y="9081330"/>
                  </a:lnTo>
                  <a:lnTo>
                    <a:pt x="1059068" y="9042364"/>
                  </a:lnTo>
                  <a:lnTo>
                    <a:pt x="1032086" y="9003230"/>
                  </a:lnTo>
                  <a:lnTo>
                    <a:pt x="1005453" y="8963929"/>
                  </a:lnTo>
                  <a:lnTo>
                    <a:pt x="979168" y="8924464"/>
                  </a:lnTo>
                  <a:lnTo>
                    <a:pt x="953231" y="8884837"/>
                  </a:lnTo>
                  <a:lnTo>
                    <a:pt x="927642" y="8845049"/>
                  </a:lnTo>
                  <a:lnTo>
                    <a:pt x="902401" y="8805104"/>
                  </a:lnTo>
                  <a:lnTo>
                    <a:pt x="877508" y="8765003"/>
                  </a:lnTo>
                  <a:lnTo>
                    <a:pt x="852964" y="8724748"/>
                  </a:lnTo>
                  <a:lnTo>
                    <a:pt x="828767" y="8684342"/>
                  </a:lnTo>
                  <a:lnTo>
                    <a:pt x="804919" y="8643787"/>
                  </a:lnTo>
                  <a:lnTo>
                    <a:pt x="781419" y="8603084"/>
                  </a:lnTo>
                  <a:lnTo>
                    <a:pt x="758267" y="8562237"/>
                  </a:lnTo>
                  <a:lnTo>
                    <a:pt x="735464" y="8521247"/>
                  </a:lnTo>
                  <a:lnTo>
                    <a:pt x="713008" y="8480116"/>
                  </a:lnTo>
                  <a:lnTo>
                    <a:pt x="690901" y="8438847"/>
                  </a:lnTo>
                  <a:lnTo>
                    <a:pt x="669141" y="8397441"/>
                  </a:lnTo>
                  <a:lnTo>
                    <a:pt x="647730" y="8355902"/>
                  </a:lnTo>
                  <a:lnTo>
                    <a:pt x="626667" y="8314230"/>
                  </a:lnTo>
                  <a:lnTo>
                    <a:pt x="605952" y="8272429"/>
                  </a:lnTo>
                  <a:lnTo>
                    <a:pt x="585586" y="8230500"/>
                  </a:lnTo>
                  <a:lnTo>
                    <a:pt x="565567" y="8188445"/>
                  </a:lnTo>
                  <a:lnTo>
                    <a:pt x="545897" y="8146268"/>
                  </a:lnTo>
                  <a:lnTo>
                    <a:pt x="526574" y="8103969"/>
                  </a:lnTo>
                  <a:lnTo>
                    <a:pt x="507600" y="8061551"/>
                  </a:lnTo>
                  <a:lnTo>
                    <a:pt x="488974" y="8019016"/>
                  </a:lnTo>
                  <a:lnTo>
                    <a:pt x="470696" y="7976367"/>
                  </a:lnTo>
                  <a:lnTo>
                    <a:pt x="452767" y="7933605"/>
                  </a:lnTo>
                  <a:lnTo>
                    <a:pt x="435185" y="7890733"/>
                  </a:lnTo>
                  <a:lnTo>
                    <a:pt x="417952" y="7847753"/>
                  </a:lnTo>
                  <a:lnTo>
                    <a:pt x="401067" y="7804667"/>
                  </a:lnTo>
                  <a:lnTo>
                    <a:pt x="384530" y="7761477"/>
                  </a:lnTo>
                  <a:lnTo>
                    <a:pt x="368341" y="7718185"/>
                  </a:lnTo>
                  <a:lnTo>
                    <a:pt x="352500" y="7674794"/>
                  </a:lnTo>
                  <a:lnTo>
                    <a:pt x="337007" y="7631305"/>
                  </a:lnTo>
                  <a:lnTo>
                    <a:pt x="321863" y="7587721"/>
                  </a:lnTo>
                  <a:lnTo>
                    <a:pt x="307067" y="7544045"/>
                  </a:lnTo>
                  <a:lnTo>
                    <a:pt x="292618" y="7500277"/>
                  </a:lnTo>
                  <a:lnTo>
                    <a:pt x="278518" y="7456421"/>
                  </a:lnTo>
                  <a:lnTo>
                    <a:pt x="264767" y="7412478"/>
                  </a:lnTo>
                  <a:lnTo>
                    <a:pt x="251363" y="7368451"/>
                  </a:lnTo>
                  <a:lnTo>
                    <a:pt x="238307" y="7324341"/>
                  </a:lnTo>
                  <a:lnTo>
                    <a:pt x="225600" y="7280152"/>
                  </a:lnTo>
                  <a:lnTo>
                    <a:pt x="213241" y="7235884"/>
                  </a:lnTo>
                  <a:lnTo>
                    <a:pt x="201229" y="7191541"/>
                  </a:lnTo>
                  <a:lnTo>
                    <a:pt x="189566" y="7147125"/>
                  </a:lnTo>
                  <a:lnTo>
                    <a:pt x="178252" y="7102637"/>
                  </a:lnTo>
                  <a:lnTo>
                    <a:pt x="167285" y="7058080"/>
                  </a:lnTo>
                  <a:lnTo>
                    <a:pt x="156666" y="7013456"/>
                  </a:lnTo>
                  <a:lnTo>
                    <a:pt x="146396" y="6968766"/>
                  </a:lnTo>
                  <a:lnTo>
                    <a:pt x="136474" y="6924015"/>
                  </a:lnTo>
                  <a:lnTo>
                    <a:pt x="126900" y="6879202"/>
                  </a:lnTo>
                  <a:lnTo>
                    <a:pt x="117674" y="6834331"/>
                  </a:lnTo>
                  <a:lnTo>
                    <a:pt x="108796" y="6789404"/>
                  </a:lnTo>
                  <a:lnTo>
                    <a:pt x="100266" y="6744423"/>
                  </a:lnTo>
                  <a:lnTo>
                    <a:pt x="92085" y="6699390"/>
                  </a:lnTo>
                  <a:lnTo>
                    <a:pt x="84251" y="6654307"/>
                  </a:lnTo>
                  <a:lnTo>
                    <a:pt x="76766" y="6609177"/>
                  </a:lnTo>
                  <a:lnTo>
                    <a:pt x="69629" y="6564001"/>
                  </a:lnTo>
                  <a:lnTo>
                    <a:pt x="62840" y="6518782"/>
                  </a:lnTo>
                  <a:lnTo>
                    <a:pt x="56400" y="6473522"/>
                  </a:lnTo>
                  <a:lnTo>
                    <a:pt x="50307" y="6428223"/>
                  </a:lnTo>
                  <a:lnTo>
                    <a:pt x="44563" y="6382887"/>
                  </a:lnTo>
                  <a:lnTo>
                    <a:pt x="39166" y="6337516"/>
                  </a:lnTo>
                  <a:lnTo>
                    <a:pt x="34118" y="6292113"/>
                  </a:lnTo>
                  <a:lnTo>
                    <a:pt x="29418" y="6246680"/>
                  </a:lnTo>
                  <a:lnTo>
                    <a:pt x="25066" y="6201219"/>
                  </a:lnTo>
                  <a:lnTo>
                    <a:pt x="21062" y="6155731"/>
                  </a:lnTo>
                  <a:lnTo>
                    <a:pt x="17407" y="6110220"/>
                  </a:lnTo>
                  <a:lnTo>
                    <a:pt x="14100" y="6064687"/>
                  </a:lnTo>
                  <a:lnTo>
                    <a:pt x="11140" y="6019135"/>
                  </a:lnTo>
                  <a:lnTo>
                    <a:pt x="8529" y="5973566"/>
                  </a:lnTo>
                  <a:lnTo>
                    <a:pt x="6266" y="5927981"/>
                  </a:lnTo>
                  <a:lnTo>
                    <a:pt x="4351" y="5882383"/>
                  </a:lnTo>
                  <a:lnTo>
                    <a:pt x="2785" y="5836775"/>
                  </a:lnTo>
                  <a:lnTo>
                    <a:pt x="1566" y="5791158"/>
                  </a:lnTo>
                  <a:lnTo>
                    <a:pt x="696" y="5745534"/>
                  </a:lnTo>
                  <a:lnTo>
                    <a:pt x="174" y="5699906"/>
                  </a:lnTo>
                  <a:lnTo>
                    <a:pt x="0" y="5654276"/>
                  </a:lnTo>
                  <a:lnTo>
                    <a:pt x="174" y="5608646"/>
                  </a:lnTo>
                  <a:lnTo>
                    <a:pt x="696" y="5563018"/>
                  </a:lnTo>
                  <a:lnTo>
                    <a:pt x="1566" y="5517395"/>
                  </a:lnTo>
                  <a:lnTo>
                    <a:pt x="2785" y="5471777"/>
                  </a:lnTo>
                  <a:lnTo>
                    <a:pt x="4351" y="5426169"/>
                  </a:lnTo>
                  <a:lnTo>
                    <a:pt x="6266" y="5380571"/>
                  </a:lnTo>
                  <a:lnTo>
                    <a:pt x="8529" y="5334987"/>
                  </a:lnTo>
                  <a:lnTo>
                    <a:pt x="11140" y="5289417"/>
                  </a:lnTo>
                  <a:lnTo>
                    <a:pt x="14100" y="5243865"/>
                  </a:lnTo>
                  <a:lnTo>
                    <a:pt x="17407" y="5198332"/>
                  </a:lnTo>
                  <a:lnTo>
                    <a:pt x="21062" y="5152821"/>
                  </a:lnTo>
                  <a:lnTo>
                    <a:pt x="25066" y="5107334"/>
                  </a:lnTo>
                  <a:lnTo>
                    <a:pt x="29418" y="5061872"/>
                  </a:lnTo>
                  <a:lnTo>
                    <a:pt x="34118" y="5016439"/>
                  </a:lnTo>
                  <a:lnTo>
                    <a:pt x="39166" y="4971036"/>
                  </a:lnTo>
                  <a:lnTo>
                    <a:pt x="44563" y="4925666"/>
                  </a:lnTo>
                  <a:lnTo>
                    <a:pt x="50307" y="4880330"/>
                  </a:lnTo>
                  <a:lnTo>
                    <a:pt x="56400" y="4835030"/>
                  </a:lnTo>
                  <a:lnTo>
                    <a:pt x="62840" y="4789770"/>
                  </a:lnTo>
                  <a:lnTo>
                    <a:pt x="69629" y="4744551"/>
                  </a:lnTo>
                  <a:lnTo>
                    <a:pt x="76766" y="4699375"/>
                  </a:lnTo>
                  <a:lnTo>
                    <a:pt x="84251" y="4654245"/>
                  </a:lnTo>
                  <a:lnTo>
                    <a:pt x="92085" y="4609162"/>
                  </a:lnTo>
                  <a:lnTo>
                    <a:pt x="100266" y="4564129"/>
                  </a:lnTo>
                  <a:lnTo>
                    <a:pt x="108796" y="4519148"/>
                  </a:lnTo>
                  <a:lnTo>
                    <a:pt x="117674" y="4474221"/>
                  </a:lnTo>
                  <a:lnTo>
                    <a:pt x="126900" y="4429350"/>
                  </a:lnTo>
                  <a:lnTo>
                    <a:pt x="136474" y="4384537"/>
                  </a:lnTo>
                  <a:lnTo>
                    <a:pt x="146396" y="4339785"/>
                  </a:lnTo>
                  <a:lnTo>
                    <a:pt x="156666" y="4295096"/>
                  </a:lnTo>
                  <a:lnTo>
                    <a:pt x="167285" y="4250472"/>
                  </a:lnTo>
                  <a:lnTo>
                    <a:pt x="178252" y="4205915"/>
                  </a:lnTo>
                  <a:lnTo>
                    <a:pt x="189566" y="4161427"/>
                  </a:lnTo>
                  <a:lnTo>
                    <a:pt x="201229" y="4117010"/>
                  </a:lnTo>
                  <a:lnTo>
                    <a:pt x="213241" y="4072667"/>
                  </a:lnTo>
                  <a:lnTo>
                    <a:pt x="225600" y="4028400"/>
                  </a:lnTo>
                  <a:lnTo>
                    <a:pt x="238307" y="3984210"/>
                  </a:lnTo>
                  <a:lnTo>
                    <a:pt x="251363" y="3940101"/>
                  </a:lnTo>
                  <a:lnTo>
                    <a:pt x="264767" y="3896073"/>
                  </a:lnTo>
                  <a:lnTo>
                    <a:pt x="278518" y="3852131"/>
                  </a:lnTo>
                  <a:lnTo>
                    <a:pt x="292618" y="3808274"/>
                  </a:lnTo>
                  <a:lnTo>
                    <a:pt x="307067" y="3764507"/>
                  </a:lnTo>
                  <a:lnTo>
                    <a:pt x="321863" y="3720830"/>
                  </a:lnTo>
                  <a:lnTo>
                    <a:pt x="337007" y="3677246"/>
                  </a:lnTo>
                  <a:lnTo>
                    <a:pt x="352500" y="3633757"/>
                  </a:lnTo>
                  <a:lnTo>
                    <a:pt x="368341" y="3590366"/>
                  </a:lnTo>
                  <a:lnTo>
                    <a:pt x="384530" y="3547074"/>
                  </a:lnTo>
                  <a:lnTo>
                    <a:pt x="401067" y="3503884"/>
                  </a:lnTo>
                  <a:lnTo>
                    <a:pt x="417952" y="3460798"/>
                  </a:lnTo>
                  <a:lnTo>
                    <a:pt x="435185" y="3417817"/>
                  </a:lnTo>
                  <a:lnTo>
                    <a:pt x="452767" y="3374945"/>
                  </a:lnTo>
                  <a:lnTo>
                    <a:pt x="470696" y="3332183"/>
                  </a:lnTo>
                  <a:lnTo>
                    <a:pt x="488974" y="3289534"/>
                  </a:lnTo>
                  <a:lnTo>
                    <a:pt x="507600" y="3246999"/>
                  </a:lnTo>
                  <a:lnTo>
                    <a:pt x="526574" y="3204581"/>
                  </a:lnTo>
                  <a:lnTo>
                    <a:pt x="545897" y="3162282"/>
                  </a:lnTo>
                  <a:lnTo>
                    <a:pt x="565567" y="3120105"/>
                  </a:lnTo>
                  <a:lnTo>
                    <a:pt x="585586" y="3078050"/>
                  </a:lnTo>
                  <a:lnTo>
                    <a:pt x="605952" y="3036121"/>
                  </a:lnTo>
                  <a:lnTo>
                    <a:pt x="626667" y="2994320"/>
                  </a:lnTo>
                  <a:lnTo>
                    <a:pt x="647730" y="2952648"/>
                  </a:lnTo>
                  <a:lnTo>
                    <a:pt x="669141" y="2911108"/>
                  </a:lnTo>
                  <a:lnTo>
                    <a:pt x="690901" y="2869703"/>
                  </a:lnTo>
                  <a:lnTo>
                    <a:pt x="713008" y="2828433"/>
                  </a:lnTo>
                  <a:lnTo>
                    <a:pt x="735464" y="2787302"/>
                  </a:lnTo>
                  <a:lnTo>
                    <a:pt x="758267" y="2746312"/>
                  </a:lnTo>
                  <a:lnTo>
                    <a:pt x="781419" y="2705465"/>
                  </a:lnTo>
                  <a:lnTo>
                    <a:pt x="804919" y="2664762"/>
                  </a:lnTo>
                  <a:lnTo>
                    <a:pt x="828767" y="2624207"/>
                  </a:lnTo>
                  <a:lnTo>
                    <a:pt x="852964" y="2583800"/>
                  </a:lnTo>
                  <a:lnTo>
                    <a:pt x="877508" y="2543546"/>
                  </a:lnTo>
                  <a:lnTo>
                    <a:pt x="902401" y="2503444"/>
                  </a:lnTo>
                  <a:lnTo>
                    <a:pt x="927642" y="2463499"/>
                  </a:lnTo>
                  <a:lnTo>
                    <a:pt x="953231" y="2423711"/>
                  </a:lnTo>
                  <a:lnTo>
                    <a:pt x="979168" y="2384084"/>
                  </a:lnTo>
                  <a:lnTo>
                    <a:pt x="1005453" y="2344619"/>
                  </a:lnTo>
                  <a:lnTo>
                    <a:pt x="1032086" y="2305318"/>
                  </a:lnTo>
                  <a:lnTo>
                    <a:pt x="1059068" y="2266183"/>
                  </a:lnTo>
                  <a:lnTo>
                    <a:pt x="1086397" y="2227218"/>
                  </a:lnTo>
                  <a:lnTo>
                    <a:pt x="1114075" y="2188423"/>
                  </a:lnTo>
                  <a:lnTo>
                    <a:pt x="1142101" y="2149801"/>
                  </a:lnTo>
                  <a:lnTo>
                    <a:pt x="1170475" y="2111355"/>
                  </a:lnTo>
                  <a:lnTo>
                    <a:pt x="1199198" y="2073086"/>
                  </a:lnTo>
                  <a:lnTo>
                    <a:pt x="1228268" y="2034996"/>
                  </a:lnTo>
                  <a:lnTo>
                    <a:pt x="1257687" y="1997088"/>
                  </a:lnTo>
                  <a:lnTo>
                    <a:pt x="1287453" y="1959364"/>
                  </a:lnTo>
                  <a:lnTo>
                    <a:pt x="1317568" y="1921827"/>
                  </a:lnTo>
                  <a:lnTo>
                    <a:pt x="1348031" y="1884477"/>
                  </a:lnTo>
                  <a:lnTo>
                    <a:pt x="1378842" y="1847317"/>
                  </a:lnTo>
                  <a:lnTo>
                    <a:pt x="1410002" y="1810350"/>
                  </a:lnTo>
                  <a:lnTo>
                    <a:pt x="1441509" y="1773578"/>
                  </a:lnTo>
                  <a:lnTo>
                    <a:pt x="1473365" y="1737003"/>
                  </a:lnTo>
                  <a:lnTo>
                    <a:pt x="1505568" y="1700626"/>
                  </a:lnTo>
                  <a:lnTo>
                    <a:pt x="1538120" y="1664451"/>
                  </a:lnTo>
                  <a:lnTo>
                    <a:pt x="1571020" y="1628479"/>
                  </a:lnTo>
                  <a:lnTo>
                    <a:pt x="1604269" y="1592713"/>
                  </a:lnTo>
                  <a:lnTo>
                    <a:pt x="1637865" y="1557154"/>
                  </a:lnTo>
                  <a:lnTo>
                    <a:pt x="1671809" y="1521805"/>
                  </a:lnTo>
                  <a:lnTo>
                    <a:pt x="1706102" y="1486669"/>
                  </a:lnTo>
                  <a:lnTo>
                    <a:pt x="1740743" y="1451746"/>
                  </a:lnTo>
                  <a:lnTo>
                    <a:pt x="1775666" y="1417105"/>
                  </a:lnTo>
                  <a:lnTo>
                    <a:pt x="1810802" y="1382812"/>
                  </a:lnTo>
                  <a:lnTo>
                    <a:pt x="1846151" y="1348868"/>
                  </a:lnTo>
                  <a:lnTo>
                    <a:pt x="1881710" y="1315272"/>
                  </a:lnTo>
                  <a:lnTo>
                    <a:pt x="1917476" y="1282023"/>
                  </a:lnTo>
                  <a:lnTo>
                    <a:pt x="1953448" y="1249123"/>
                  </a:lnTo>
                  <a:lnTo>
                    <a:pt x="1989624" y="1216571"/>
                  </a:lnTo>
                  <a:lnTo>
                    <a:pt x="2026000" y="1184368"/>
                  </a:lnTo>
                  <a:lnTo>
                    <a:pt x="2062575" y="1152512"/>
                  </a:lnTo>
                  <a:lnTo>
                    <a:pt x="2099347" y="1121005"/>
                  </a:lnTo>
                  <a:lnTo>
                    <a:pt x="2136314" y="1089845"/>
                  </a:lnTo>
                  <a:lnTo>
                    <a:pt x="2173474" y="1059034"/>
                  </a:lnTo>
                  <a:lnTo>
                    <a:pt x="2210824" y="1028571"/>
                  </a:lnTo>
                  <a:lnTo>
                    <a:pt x="2248361" y="998456"/>
                  </a:lnTo>
                  <a:lnTo>
                    <a:pt x="2286085" y="968690"/>
                  </a:lnTo>
                  <a:lnTo>
                    <a:pt x="2323993" y="939271"/>
                  </a:lnTo>
                  <a:lnTo>
                    <a:pt x="2362083" y="910201"/>
                  </a:lnTo>
                  <a:lnTo>
                    <a:pt x="2400352" y="881478"/>
                  </a:lnTo>
                  <a:lnTo>
                    <a:pt x="2438798" y="853104"/>
                  </a:lnTo>
                  <a:lnTo>
                    <a:pt x="2477420" y="825078"/>
                  </a:lnTo>
                  <a:lnTo>
                    <a:pt x="2516215" y="797400"/>
                  </a:lnTo>
                  <a:lnTo>
                    <a:pt x="2555180" y="770071"/>
                  </a:lnTo>
                  <a:lnTo>
                    <a:pt x="2594315" y="743089"/>
                  </a:lnTo>
                  <a:lnTo>
                    <a:pt x="2633616" y="716456"/>
                  </a:lnTo>
                  <a:lnTo>
                    <a:pt x="2673081" y="690171"/>
                  </a:lnTo>
                  <a:lnTo>
                    <a:pt x="2712708" y="664234"/>
                  </a:lnTo>
                  <a:lnTo>
                    <a:pt x="2752496" y="638645"/>
                  </a:lnTo>
                  <a:lnTo>
                    <a:pt x="2792441" y="613404"/>
                  </a:lnTo>
                  <a:lnTo>
                    <a:pt x="2832543" y="588511"/>
                  </a:lnTo>
                  <a:lnTo>
                    <a:pt x="2872797" y="563967"/>
                  </a:lnTo>
                  <a:lnTo>
                    <a:pt x="2913204" y="539770"/>
                  </a:lnTo>
                  <a:lnTo>
                    <a:pt x="2953759" y="515922"/>
                  </a:lnTo>
                  <a:lnTo>
                    <a:pt x="2994462" y="492422"/>
                  </a:lnTo>
                  <a:lnTo>
                    <a:pt x="3035309" y="469270"/>
                  </a:lnTo>
                  <a:lnTo>
                    <a:pt x="3076300" y="446467"/>
                  </a:lnTo>
                  <a:lnTo>
                    <a:pt x="3117430" y="424011"/>
                  </a:lnTo>
                  <a:lnTo>
                    <a:pt x="3158700" y="401904"/>
                  </a:lnTo>
                  <a:lnTo>
                    <a:pt x="3200105" y="380144"/>
                  </a:lnTo>
                  <a:lnTo>
                    <a:pt x="3241645" y="358733"/>
                  </a:lnTo>
                  <a:lnTo>
                    <a:pt x="3283317" y="337670"/>
                  </a:lnTo>
                  <a:lnTo>
                    <a:pt x="3325118" y="316955"/>
                  </a:lnTo>
                  <a:lnTo>
                    <a:pt x="3367047" y="296589"/>
                  </a:lnTo>
                  <a:lnTo>
                    <a:pt x="3409102" y="276570"/>
                  </a:lnTo>
                  <a:lnTo>
                    <a:pt x="3451279" y="256900"/>
                  </a:lnTo>
                  <a:lnTo>
                    <a:pt x="3493578" y="237577"/>
                  </a:lnTo>
                  <a:lnTo>
                    <a:pt x="3535996" y="218603"/>
                  </a:lnTo>
                  <a:lnTo>
                    <a:pt x="3578531" y="199977"/>
                  </a:lnTo>
                  <a:lnTo>
                    <a:pt x="3621180" y="181699"/>
                  </a:lnTo>
                  <a:lnTo>
                    <a:pt x="3663942" y="163770"/>
                  </a:lnTo>
                  <a:lnTo>
                    <a:pt x="3706814" y="146188"/>
                  </a:lnTo>
                  <a:lnTo>
                    <a:pt x="3749795" y="128955"/>
                  </a:lnTo>
                  <a:lnTo>
                    <a:pt x="3792881" y="112070"/>
                  </a:lnTo>
                  <a:lnTo>
                    <a:pt x="3836071" y="95533"/>
                  </a:lnTo>
                  <a:lnTo>
                    <a:pt x="3879363" y="79344"/>
                  </a:lnTo>
                  <a:lnTo>
                    <a:pt x="3922754" y="63503"/>
                  </a:lnTo>
                  <a:lnTo>
                    <a:pt x="3966243" y="48010"/>
                  </a:lnTo>
                  <a:lnTo>
                    <a:pt x="4009827" y="32866"/>
                  </a:lnTo>
                  <a:lnTo>
                    <a:pt x="4053504" y="18070"/>
                  </a:lnTo>
                  <a:lnTo>
                    <a:pt x="4097271" y="3621"/>
                  </a:lnTo>
                  <a:lnTo>
                    <a:pt x="4108537" y="0"/>
                  </a:lnTo>
                </a:path>
                <a:path w="8307705" h="11308715">
                  <a:moveTo>
                    <a:pt x="7778008" y="0"/>
                  </a:moveTo>
                  <a:lnTo>
                    <a:pt x="7833042" y="18070"/>
                  </a:lnTo>
                  <a:lnTo>
                    <a:pt x="7876718" y="32866"/>
                  </a:lnTo>
                  <a:lnTo>
                    <a:pt x="7920302" y="48010"/>
                  </a:lnTo>
                  <a:lnTo>
                    <a:pt x="7963791" y="63503"/>
                  </a:lnTo>
                  <a:lnTo>
                    <a:pt x="8007182" y="79344"/>
                  </a:lnTo>
                  <a:lnTo>
                    <a:pt x="8050474" y="95533"/>
                  </a:lnTo>
                  <a:lnTo>
                    <a:pt x="8093664" y="112070"/>
                  </a:lnTo>
                  <a:lnTo>
                    <a:pt x="8136750" y="128955"/>
                  </a:lnTo>
                  <a:lnTo>
                    <a:pt x="8179730" y="146188"/>
                  </a:lnTo>
                  <a:lnTo>
                    <a:pt x="8222602" y="163770"/>
                  </a:lnTo>
                  <a:lnTo>
                    <a:pt x="8265364" y="181699"/>
                  </a:lnTo>
                  <a:lnTo>
                    <a:pt x="8307569" y="199787"/>
                  </a:lnTo>
                </a:path>
              </a:pathLst>
            </a:custGeom>
            <a:ln w="20941">
              <a:solidFill>
                <a:srgbClr val="D5EFF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80009" y="0"/>
              <a:ext cx="13524090" cy="113085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729363" y="4401112"/>
              <a:ext cx="3111046" cy="70533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9943748" y="2795620"/>
            <a:ext cx="1332708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58"/>
              </a:spcBef>
            </a:pPr>
            <a:r>
              <a:rPr sz="1001" spc="-73" dirty="0">
                <a:solidFill>
                  <a:srgbClr val="1AA33C"/>
                </a:solidFill>
                <a:latin typeface="Arial Black"/>
                <a:cs typeface="Arial Black"/>
              </a:rPr>
              <a:t>Appointment</a:t>
            </a:r>
            <a:r>
              <a:rPr sz="1001" spc="-97" dirty="0">
                <a:solidFill>
                  <a:srgbClr val="1AA33C"/>
                </a:solidFill>
                <a:latin typeface="Arial Black"/>
                <a:cs typeface="Arial Black"/>
              </a:rPr>
              <a:t> </a:t>
            </a:r>
            <a:r>
              <a:rPr sz="1001" spc="-58" dirty="0">
                <a:solidFill>
                  <a:srgbClr val="1AA33C"/>
                </a:solidFill>
                <a:latin typeface="Arial Black"/>
                <a:cs typeface="Arial Black"/>
              </a:rPr>
              <a:t>booked!</a:t>
            </a:r>
            <a:endParaRPr sz="1001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83727" y="4940582"/>
            <a:ext cx="3564928" cy="244131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sz="1486" dirty="0">
                <a:solidFill>
                  <a:srgbClr val="2B2F3C"/>
                </a:solidFill>
                <a:latin typeface="Tahoma"/>
                <a:cs typeface="Tahoma"/>
              </a:rPr>
              <a:t>Available</a:t>
            </a:r>
            <a:r>
              <a:rPr sz="1486" spc="-124" dirty="0">
                <a:solidFill>
                  <a:srgbClr val="2B2F3C"/>
                </a:solidFill>
                <a:latin typeface="Tahoma"/>
                <a:cs typeface="Tahoma"/>
              </a:rPr>
              <a:t> </a:t>
            </a:r>
            <a:r>
              <a:rPr sz="1486" spc="49" dirty="0">
                <a:solidFill>
                  <a:srgbClr val="2B2F3C"/>
                </a:solidFill>
                <a:latin typeface="Tahoma"/>
                <a:cs typeface="Tahoma"/>
              </a:rPr>
              <a:t>on</a:t>
            </a:r>
            <a:r>
              <a:rPr sz="1486" spc="-121" dirty="0">
                <a:solidFill>
                  <a:srgbClr val="2B2F3C"/>
                </a:solidFill>
                <a:latin typeface="Tahoma"/>
                <a:cs typeface="Tahoma"/>
              </a:rPr>
              <a:t> </a:t>
            </a:r>
            <a:r>
              <a:rPr sz="1486" dirty="0">
                <a:solidFill>
                  <a:srgbClr val="2B2F3C"/>
                </a:solidFill>
                <a:latin typeface="Tahoma"/>
                <a:cs typeface="Tahoma"/>
              </a:rPr>
              <a:t>mobile,</a:t>
            </a:r>
            <a:r>
              <a:rPr sz="1486" spc="-121" dirty="0">
                <a:solidFill>
                  <a:srgbClr val="2B2F3C"/>
                </a:solidFill>
                <a:latin typeface="Tahoma"/>
                <a:cs typeface="Tahoma"/>
              </a:rPr>
              <a:t> </a:t>
            </a:r>
            <a:r>
              <a:rPr sz="1486" spc="36" dirty="0">
                <a:solidFill>
                  <a:srgbClr val="2B2F3C"/>
                </a:solidFill>
                <a:latin typeface="Tahoma"/>
                <a:cs typeface="Tahoma"/>
              </a:rPr>
              <a:t>desktop,</a:t>
            </a:r>
            <a:r>
              <a:rPr sz="1486" spc="-121" dirty="0">
                <a:solidFill>
                  <a:srgbClr val="2B2F3C"/>
                </a:solidFill>
                <a:latin typeface="Tahoma"/>
                <a:cs typeface="Tahoma"/>
              </a:rPr>
              <a:t> </a:t>
            </a:r>
            <a:r>
              <a:rPr sz="1486" spc="-45" dirty="0">
                <a:solidFill>
                  <a:srgbClr val="2B2F3C"/>
                </a:solidFill>
                <a:latin typeface="Tahoma"/>
                <a:cs typeface="Tahoma"/>
              </a:rPr>
              <a:t>&amp;</a:t>
            </a:r>
            <a:r>
              <a:rPr sz="1486" spc="-121" dirty="0">
                <a:solidFill>
                  <a:srgbClr val="2B2F3C"/>
                </a:solidFill>
                <a:latin typeface="Tahoma"/>
                <a:cs typeface="Tahoma"/>
              </a:rPr>
              <a:t> </a:t>
            </a:r>
            <a:r>
              <a:rPr sz="1486" dirty="0">
                <a:solidFill>
                  <a:srgbClr val="2B2F3C"/>
                </a:solidFill>
                <a:latin typeface="Tahoma"/>
                <a:cs typeface="Tahoma"/>
              </a:rPr>
              <a:t>in</a:t>
            </a:r>
            <a:r>
              <a:rPr lang="en-US" sz="1486" dirty="0">
                <a:solidFill>
                  <a:srgbClr val="2B2F3C"/>
                </a:solidFill>
                <a:latin typeface="Tahoma"/>
                <a:cs typeface="Tahoma"/>
              </a:rPr>
              <a:t> </a:t>
            </a:r>
            <a:r>
              <a:rPr sz="1486" spc="27" dirty="0">
                <a:solidFill>
                  <a:srgbClr val="2B2F3C"/>
                </a:solidFill>
                <a:latin typeface="Tahoma"/>
                <a:cs typeface="Tahoma"/>
              </a:rPr>
              <a:t>person:</a:t>
            </a:r>
            <a:endParaRPr sz="1486" dirty="0">
              <a:latin typeface="Tahoma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0673" y="5413595"/>
            <a:ext cx="612246" cy="61224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54592" y="5438993"/>
            <a:ext cx="612246" cy="612246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83119" y="5413595"/>
            <a:ext cx="612246" cy="61224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38766" y="5407246"/>
            <a:ext cx="612246" cy="612246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66094" y="2732132"/>
            <a:ext cx="4433248" cy="1220609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 marR="3081">
              <a:lnSpc>
                <a:spcPct val="137400"/>
              </a:lnSpc>
              <a:spcBef>
                <a:spcPts val="61"/>
              </a:spcBef>
            </a:pPr>
            <a:r>
              <a:rPr sz="2001" spc="-143" dirty="0">
                <a:solidFill>
                  <a:srgbClr val="133590"/>
                </a:solidFill>
                <a:latin typeface="Arial Black"/>
                <a:cs typeface="Arial Black"/>
              </a:rPr>
              <a:t>AI-</a:t>
            </a:r>
            <a:r>
              <a:rPr sz="2001" spc="-200" dirty="0">
                <a:solidFill>
                  <a:srgbClr val="133590"/>
                </a:solidFill>
                <a:latin typeface="Arial Black"/>
                <a:cs typeface="Arial Black"/>
              </a:rPr>
              <a:t>powered</a:t>
            </a:r>
            <a:r>
              <a:rPr sz="2001" spc="-340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2001" spc="-164" dirty="0">
                <a:solidFill>
                  <a:srgbClr val="133590"/>
                </a:solidFill>
                <a:latin typeface="Arial Black"/>
                <a:cs typeface="Arial Black"/>
              </a:rPr>
              <a:t>platform</a:t>
            </a:r>
            <a:r>
              <a:rPr sz="2001" spc="-334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2001" spc="-73" dirty="0">
                <a:solidFill>
                  <a:srgbClr val="133590"/>
                </a:solidFill>
                <a:latin typeface="Tahoma"/>
                <a:cs typeface="Tahoma"/>
              </a:rPr>
              <a:t>&amp;</a:t>
            </a:r>
            <a:r>
              <a:rPr sz="2001" spc="-29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67" dirty="0">
                <a:solidFill>
                  <a:srgbClr val="133590"/>
                </a:solidFill>
                <a:latin typeface="Arial Black"/>
                <a:cs typeface="Arial Black"/>
              </a:rPr>
              <a:t>integrated </a:t>
            </a:r>
            <a:r>
              <a:rPr sz="2001" spc="-158" dirty="0">
                <a:solidFill>
                  <a:srgbClr val="133590"/>
                </a:solidFill>
                <a:latin typeface="Arial Black"/>
                <a:cs typeface="Arial Black"/>
              </a:rPr>
              <a:t>provider</a:t>
            </a:r>
            <a:r>
              <a:rPr sz="2001" spc="-346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2001" spc="-197" dirty="0">
                <a:solidFill>
                  <a:srgbClr val="133590"/>
                </a:solidFill>
                <a:latin typeface="Arial Black"/>
                <a:cs typeface="Arial Black"/>
              </a:rPr>
              <a:t>network</a:t>
            </a:r>
            <a:r>
              <a:rPr sz="2001" spc="-343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2001" spc="-27" dirty="0">
                <a:solidFill>
                  <a:srgbClr val="133590"/>
                </a:solidFill>
                <a:latin typeface="Tahoma"/>
                <a:cs typeface="Tahoma"/>
              </a:rPr>
              <a:t>delivering</a:t>
            </a:r>
            <a:r>
              <a:rPr sz="2001" spc="-300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great </a:t>
            </a:r>
            <a:r>
              <a:rPr sz="2001" spc="-30" dirty="0">
                <a:solidFill>
                  <a:srgbClr val="133590"/>
                </a:solidFill>
                <a:latin typeface="Tahoma"/>
                <a:cs typeface="Tahoma"/>
              </a:rPr>
              <a:t>behavioral</a:t>
            </a:r>
            <a:r>
              <a:rPr sz="2001" spc="-29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health</a:t>
            </a:r>
            <a:r>
              <a:rPr sz="2001" spc="-29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33" dirty="0">
                <a:solidFill>
                  <a:srgbClr val="133590"/>
                </a:solidFill>
                <a:latin typeface="Tahoma"/>
                <a:cs typeface="Tahoma"/>
              </a:rPr>
              <a:t>outcomes</a:t>
            </a:r>
            <a:r>
              <a:rPr sz="2001" spc="-29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5" dirty="0">
                <a:solidFill>
                  <a:srgbClr val="133590"/>
                </a:solidFill>
                <a:latin typeface="Tahoma"/>
                <a:cs typeface="Tahoma"/>
              </a:rPr>
              <a:t>for</a:t>
            </a:r>
            <a:r>
              <a:rPr sz="2001" spc="-29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partners.</a:t>
            </a:r>
            <a:endParaRPr sz="2001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52271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373" y="430522"/>
            <a:ext cx="493233" cy="52862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2958" y="1499207"/>
            <a:ext cx="3715488" cy="587223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9"/>
              </a:spcBef>
            </a:pPr>
            <a:r>
              <a:rPr spc="-49" dirty="0"/>
              <a:t>How</a:t>
            </a:r>
            <a:r>
              <a:rPr spc="-218" dirty="0"/>
              <a:t> </a:t>
            </a:r>
            <a:r>
              <a:rPr spc="-6" dirty="0"/>
              <a:t>we</a:t>
            </a:r>
            <a:r>
              <a:rPr spc="-221" dirty="0"/>
              <a:t> </a:t>
            </a:r>
            <a:r>
              <a:rPr spc="-64" dirty="0"/>
              <a:t>help</a:t>
            </a:r>
            <a:r>
              <a:rPr spc="-194" dirty="0"/>
              <a:t> </a:t>
            </a:r>
            <a:r>
              <a:rPr spc="-33" dirty="0"/>
              <a:t>you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1410" y="2417829"/>
            <a:ext cx="4705104" cy="3789035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837514" algn="just">
              <a:lnSpc>
                <a:spcPct val="126000"/>
              </a:lnSpc>
              <a:spcBef>
                <a:spcPts val="58"/>
              </a:spcBef>
            </a:pPr>
            <a:r>
              <a:rPr sz="2001" spc="24" dirty="0">
                <a:solidFill>
                  <a:srgbClr val="133590"/>
                </a:solidFill>
                <a:latin typeface="Tahoma"/>
                <a:cs typeface="Tahoma"/>
              </a:rPr>
              <a:t>Confidant</a:t>
            </a:r>
            <a:r>
              <a:rPr sz="2001" spc="-321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3" dirty="0">
                <a:solidFill>
                  <a:srgbClr val="133590"/>
                </a:solidFill>
                <a:latin typeface="Tahoma"/>
                <a:cs typeface="Tahoma"/>
              </a:rPr>
              <a:t>Health</a:t>
            </a:r>
            <a:r>
              <a:rPr sz="2001" spc="-321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24" dirty="0">
                <a:solidFill>
                  <a:srgbClr val="133590"/>
                </a:solidFill>
                <a:latin typeface="Tahoma"/>
                <a:cs typeface="Tahoma"/>
              </a:rPr>
              <a:t>helps</a:t>
            </a:r>
            <a:r>
              <a:rPr sz="2001" spc="-321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6" dirty="0">
                <a:solidFill>
                  <a:srgbClr val="133590"/>
                </a:solidFill>
                <a:latin typeface="Tahoma"/>
                <a:cs typeface="Tahoma"/>
              </a:rPr>
              <a:t>partners</a:t>
            </a:r>
            <a:r>
              <a:rPr sz="2001" spc="-321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by</a:t>
            </a:r>
            <a:r>
              <a:rPr sz="2001" spc="24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64" dirty="0">
                <a:solidFill>
                  <a:srgbClr val="133590"/>
                </a:solidFill>
                <a:latin typeface="Arial Black"/>
                <a:cs typeface="Arial Black"/>
              </a:rPr>
              <a:t>efficiently</a:t>
            </a:r>
            <a:r>
              <a:rPr sz="2001" spc="-364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2001" spc="-464" dirty="0">
                <a:solidFill>
                  <a:srgbClr val="133590"/>
                </a:solidFill>
                <a:latin typeface="Arial Black"/>
                <a:cs typeface="Arial Black"/>
              </a:rPr>
              <a:t>&amp;</a:t>
            </a:r>
            <a:r>
              <a:rPr sz="2001" spc="-364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2001" spc="-176" dirty="0">
                <a:solidFill>
                  <a:srgbClr val="133590"/>
                </a:solidFill>
                <a:latin typeface="Arial Black"/>
                <a:cs typeface="Arial Black"/>
              </a:rPr>
              <a:t>effectively</a:t>
            </a:r>
            <a:r>
              <a:rPr sz="2001" spc="-364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2001" spc="-200" dirty="0">
                <a:solidFill>
                  <a:srgbClr val="133590"/>
                </a:solidFill>
                <a:latin typeface="Arial Black"/>
                <a:cs typeface="Arial Black"/>
              </a:rPr>
              <a:t>managing</a:t>
            </a:r>
            <a:r>
              <a:rPr lang="en-US" sz="2001" spc="-61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2001" spc="-197" dirty="0">
                <a:solidFill>
                  <a:srgbClr val="133590"/>
                </a:solidFill>
                <a:latin typeface="Arial Black"/>
                <a:cs typeface="Arial Black"/>
              </a:rPr>
              <a:t>behavioral</a:t>
            </a:r>
            <a:r>
              <a:rPr sz="2001" spc="-361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2001" spc="-173" dirty="0">
                <a:solidFill>
                  <a:srgbClr val="133590"/>
                </a:solidFill>
                <a:latin typeface="Arial Black"/>
                <a:cs typeface="Arial Black"/>
              </a:rPr>
              <a:t>health</a:t>
            </a:r>
            <a:r>
              <a:rPr sz="2001" spc="-364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2001" spc="-170" dirty="0">
                <a:solidFill>
                  <a:srgbClr val="133590"/>
                </a:solidFill>
                <a:latin typeface="Arial Black"/>
                <a:cs typeface="Arial Black"/>
              </a:rPr>
              <a:t>patients</a:t>
            </a:r>
            <a:r>
              <a:rPr sz="2001" spc="-170" dirty="0">
                <a:solidFill>
                  <a:srgbClr val="133590"/>
                </a:solidFill>
                <a:latin typeface="Tahoma"/>
                <a:cs typeface="Tahoma"/>
              </a:rPr>
              <a:t>.</a:t>
            </a:r>
            <a:endParaRPr sz="2001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609"/>
              </a:spcBef>
            </a:pPr>
            <a:endParaRPr sz="2001" dirty="0">
              <a:latin typeface="Tahoma"/>
              <a:cs typeface="Tahoma"/>
            </a:endParaRPr>
          </a:p>
          <a:p>
            <a:pPr marL="7701" marR="3081">
              <a:lnSpc>
                <a:spcPct val="126000"/>
              </a:lnSpc>
            </a:pPr>
            <a:r>
              <a:rPr sz="2001" spc="-76" dirty="0">
                <a:solidFill>
                  <a:srgbClr val="133590"/>
                </a:solidFill>
                <a:latin typeface="Tahoma"/>
                <a:cs typeface="Tahoma"/>
              </a:rPr>
              <a:t>Your</a:t>
            </a:r>
            <a:r>
              <a:rPr sz="2001" spc="-300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team</a:t>
            </a:r>
            <a:r>
              <a:rPr sz="2001" spc="-29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61" dirty="0">
                <a:solidFill>
                  <a:srgbClr val="133590"/>
                </a:solidFill>
                <a:latin typeface="Tahoma"/>
                <a:cs typeface="Tahoma"/>
              </a:rPr>
              <a:t>gets</a:t>
            </a:r>
            <a:r>
              <a:rPr sz="2001" spc="-297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39" dirty="0">
                <a:solidFill>
                  <a:srgbClr val="133590"/>
                </a:solidFill>
                <a:latin typeface="Tahoma"/>
                <a:cs typeface="Tahoma"/>
              </a:rPr>
              <a:t>a</a:t>
            </a:r>
            <a:r>
              <a:rPr sz="2001" spc="-297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simple</a:t>
            </a:r>
            <a:r>
              <a:rPr sz="2001" spc="-300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solution</a:t>
            </a:r>
            <a:r>
              <a:rPr sz="2001" spc="-29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8" dirty="0">
                <a:solidFill>
                  <a:srgbClr val="133590"/>
                </a:solidFill>
                <a:latin typeface="Tahoma"/>
                <a:cs typeface="Tahoma"/>
              </a:rPr>
              <a:t>for</a:t>
            </a:r>
            <a:r>
              <a:rPr sz="2001" spc="-297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patient </a:t>
            </a:r>
            <a:r>
              <a:rPr sz="2001" spc="-24" dirty="0">
                <a:solidFill>
                  <a:srgbClr val="133590"/>
                </a:solidFill>
                <a:latin typeface="Tahoma"/>
                <a:cs typeface="Tahoma"/>
              </a:rPr>
              <a:t>referrals</a:t>
            </a:r>
            <a:r>
              <a:rPr sz="2001" spc="-28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and</a:t>
            </a:r>
            <a:r>
              <a:rPr sz="2001" spc="-28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you</a:t>
            </a:r>
            <a:r>
              <a:rPr sz="2001" spc="-28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2" dirty="0">
                <a:solidFill>
                  <a:srgbClr val="133590"/>
                </a:solidFill>
                <a:latin typeface="Tahoma"/>
                <a:cs typeface="Tahoma"/>
              </a:rPr>
              <a:t>get:</a:t>
            </a:r>
            <a:endParaRPr sz="2001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46"/>
              </a:spcBef>
            </a:pPr>
            <a:endParaRPr sz="2001" dirty="0">
              <a:latin typeface="Tahoma"/>
              <a:cs typeface="Tahoma"/>
            </a:endParaRPr>
          </a:p>
          <a:p>
            <a:pPr marL="720070" indent="-267234">
              <a:lnSpc>
                <a:spcPct val="100000"/>
              </a:lnSpc>
              <a:spcBef>
                <a:spcPts val="3"/>
              </a:spcBef>
              <a:buAutoNum type="arabicPeriod"/>
              <a:tabLst>
                <a:tab pos="720070" algn="l"/>
              </a:tabLst>
            </a:pPr>
            <a:r>
              <a:rPr sz="2001" spc="-69" dirty="0">
                <a:solidFill>
                  <a:srgbClr val="133590"/>
                </a:solidFill>
                <a:latin typeface="Tahoma"/>
                <a:cs typeface="Tahoma"/>
              </a:rPr>
              <a:t>Improved</a:t>
            </a:r>
            <a:r>
              <a:rPr sz="2001" spc="-28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accountability</a:t>
            </a:r>
            <a:endParaRPr sz="2001" dirty="0">
              <a:latin typeface="Tahoma"/>
              <a:cs typeface="Tahoma"/>
            </a:endParaRPr>
          </a:p>
          <a:p>
            <a:pPr marL="720070" indent="-267234">
              <a:lnSpc>
                <a:spcPct val="100000"/>
              </a:lnSpc>
              <a:spcBef>
                <a:spcPts val="897"/>
              </a:spcBef>
              <a:buAutoNum type="arabicPeriod"/>
              <a:tabLst>
                <a:tab pos="720070" algn="l"/>
              </a:tabLst>
            </a:pPr>
            <a:r>
              <a:rPr sz="2001" spc="-18" dirty="0">
                <a:solidFill>
                  <a:srgbClr val="133590"/>
                </a:solidFill>
                <a:latin typeface="Tahoma"/>
                <a:cs typeface="Tahoma"/>
              </a:rPr>
              <a:t>Transparent</a:t>
            </a:r>
            <a:r>
              <a:rPr sz="2001" spc="-27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24" dirty="0">
                <a:solidFill>
                  <a:srgbClr val="133590"/>
                </a:solidFill>
                <a:latin typeface="Tahoma"/>
                <a:cs typeface="Tahoma"/>
              </a:rPr>
              <a:t>outcomes</a:t>
            </a:r>
            <a:endParaRPr sz="2001" dirty="0">
              <a:latin typeface="Tahoma"/>
              <a:cs typeface="Tahoma"/>
            </a:endParaRPr>
          </a:p>
          <a:p>
            <a:pPr marL="720070" indent="-267234">
              <a:lnSpc>
                <a:spcPct val="100000"/>
              </a:lnSpc>
              <a:spcBef>
                <a:spcPts val="897"/>
              </a:spcBef>
              <a:buAutoNum type="arabicPeriod"/>
              <a:tabLst>
                <a:tab pos="720070" algn="l"/>
              </a:tabLst>
            </a:pPr>
            <a:r>
              <a:rPr sz="2001" spc="-24" dirty="0">
                <a:solidFill>
                  <a:srgbClr val="133590"/>
                </a:solidFill>
                <a:latin typeface="Tahoma"/>
                <a:cs typeface="Tahoma"/>
              </a:rPr>
              <a:t>Lower</a:t>
            </a:r>
            <a:r>
              <a:rPr sz="2001" spc="-29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2" dirty="0">
                <a:solidFill>
                  <a:srgbClr val="133590"/>
                </a:solidFill>
                <a:latin typeface="Tahoma"/>
                <a:cs typeface="Tahoma"/>
              </a:rPr>
              <a:t>clinical</a:t>
            </a:r>
            <a:r>
              <a:rPr sz="2001" spc="-291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64" dirty="0">
                <a:solidFill>
                  <a:srgbClr val="133590"/>
                </a:solidFill>
                <a:latin typeface="Tahoma"/>
                <a:cs typeface="Tahoma"/>
              </a:rPr>
              <a:t>costs</a:t>
            </a:r>
            <a:endParaRPr sz="2001" dirty="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327526" y="-6350"/>
            <a:ext cx="5870694" cy="6870322"/>
            <a:chOff x="10433853" y="-10471"/>
            <a:chExt cx="9681210" cy="1132967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91399" y="-10471"/>
              <a:ext cx="9323223" cy="113294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91430" y="1615908"/>
              <a:ext cx="6912669" cy="96926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01938" y="4595420"/>
              <a:ext cx="3800931" cy="272243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433853" y="3441909"/>
              <a:ext cx="3110865" cy="705485"/>
            </a:xfrm>
            <a:custGeom>
              <a:avLst/>
              <a:gdLst/>
              <a:ahLst/>
              <a:cxnLst/>
              <a:rect l="l" t="t" r="r" b="b"/>
              <a:pathLst>
                <a:path w="3110865" h="705485">
                  <a:moveTo>
                    <a:pt x="3007965" y="0"/>
                  </a:moveTo>
                  <a:lnTo>
                    <a:pt x="102880" y="0"/>
                  </a:lnTo>
                  <a:lnTo>
                    <a:pt x="82265" y="688"/>
                  </a:lnTo>
                  <a:lnTo>
                    <a:pt x="37648" y="13787"/>
                  </a:lnTo>
                  <a:lnTo>
                    <a:pt x="6204" y="52999"/>
                  </a:lnTo>
                  <a:lnTo>
                    <a:pt x="0" y="102854"/>
                  </a:lnTo>
                  <a:lnTo>
                    <a:pt x="0" y="602278"/>
                  </a:lnTo>
                  <a:lnTo>
                    <a:pt x="6204" y="652143"/>
                  </a:lnTo>
                  <a:lnTo>
                    <a:pt x="37648" y="691345"/>
                  </a:lnTo>
                  <a:lnTo>
                    <a:pt x="82265" y="704453"/>
                  </a:lnTo>
                  <a:lnTo>
                    <a:pt x="102880" y="705142"/>
                  </a:lnTo>
                  <a:lnTo>
                    <a:pt x="3007965" y="705142"/>
                  </a:lnTo>
                  <a:lnTo>
                    <a:pt x="3057881" y="698937"/>
                  </a:lnTo>
                  <a:lnTo>
                    <a:pt x="3097078" y="667516"/>
                  </a:lnTo>
                  <a:lnTo>
                    <a:pt x="3110183" y="622907"/>
                  </a:lnTo>
                  <a:lnTo>
                    <a:pt x="3110870" y="602278"/>
                  </a:lnTo>
                  <a:lnTo>
                    <a:pt x="3110870" y="102854"/>
                  </a:lnTo>
                  <a:lnTo>
                    <a:pt x="3104686" y="52999"/>
                  </a:lnTo>
                  <a:lnTo>
                    <a:pt x="3073264" y="13787"/>
                  </a:lnTo>
                  <a:lnTo>
                    <a:pt x="3028615" y="688"/>
                  </a:lnTo>
                  <a:lnTo>
                    <a:pt x="3007965" y="0"/>
                  </a:lnTo>
                  <a:close/>
                </a:path>
              </a:pathLst>
            </a:custGeom>
            <a:solidFill>
              <a:srgbClr val="FFEA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731953" y="2213906"/>
            <a:ext cx="1348881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58"/>
              </a:spcBef>
            </a:pPr>
            <a:r>
              <a:rPr sz="1001" spc="-103" dirty="0">
                <a:solidFill>
                  <a:srgbClr val="FF1990"/>
                </a:solidFill>
                <a:latin typeface="Arial Black"/>
                <a:cs typeface="Arial Black"/>
              </a:rPr>
              <a:t>You’ve</a:t>
            </a:r>
            <a:r>
              <a:rPr sz="1001" spc="-115" dirty="0">
                <a:solidFill>
                  <a:srgbClr val="FF1990"/>
                </a:solidFill>
                <a:latin typeface="Arial Black"/>
                <a:cs typeface="Arial Black"/>
              </a:rPr>
              <a:t> </a:t>
            </a:r>
            <a:r>
              <a:rPr sz="1001" spc="-76" dirty="0">
                <a:solidFill>
                  <a:srgbClr val="FF1990"/>
                </a:solidFill>
                <a:latin typeface="Arial Black"/>
                <a:cs typeface="Arial Black"/>
              </a:rPr>
              <a:t>been</a:t>
            </a:r>
            <a:r>
              <a:rPr sz="1001" spc="-112" dirty="0">
                <a:solidFill>
                  <a:srgbClr val="FF1990"/>
                </a:solidFill>
                <a:latin typeface="Arial Black"/>
                <a:cs typeface="Arial Black"/>
              </a:rPr>
              <a:t> </a:t>
            </a:r>
            <a:r>
              <a:rPr sz="1001" spc="-61" dirty="0">
                <a:solidFill>
                  <a:srgbClr val="FF1990"/>
                </a:solidFill>
                <a:latin typeface="Arial Black"/>
                <a:cs typeface="Arial Black"/>
              </a:rPr>
              <a:t>matched!</a:t>
            </a:r>
            <a:endParaRPr sz="1001">
              <a:latin typeface="Arial Black"/>
              <a:cs typeface="Arial Black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36336" y="2189859"/>
            <a:ext cx="231494" cy="22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56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8" y="-6350"/>
            <a:ext cx="5922293" cy="6870322"/>
            <a:chOff x="0" y="-10471"/>
            <a:chExt cx="9766300" cy="113296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0471"/>
              <a:ext cx="9766289" cy="113294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22365" y="5051752"/>
              <a:ext cx="4317365" cy="1259840"/>
            </a:xfrm>
            <a:custGeom>
              <a:avLst/>
              <a:gdLst/>
              <a:ahLst/>
              <a:cxnLst/>
              <a:rect l="l" t="t" r="r" b="b"/>
              <a:pathLst>
                <a:path w="4317365" h="1259839">
                  <a:moveTo>
                    <a:pt x="4316999" y="0"/>
                  </a:moveTo>
                  <a:lnTo>
                    <a:pt x="0" y="0"/>
                  </a:lnTo>
                  <a:lnTo>
                    <a:pt x="0" y="1259385"/>
                  </a:lnTo>
                  <a:lnTo>
                    <a:pt x="4316999" y="1259385"/>
                  </a:lnTo>
                  <a:lnTo>
                    <a:pt x="4316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026670" y="1499207"/>
            <a:ext cx="4638487" cy="587223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9"/>
              </a:spcBef>
            </a:pPr>
            <a:r>
              <a:rPr spc="-49" dirty="0"/>
              <a:t>How</a:t>
            </a:r>
            <a:r>
              <a:rPr spc="-218" dirty="0"/>
              <a:t> </a:t>
            </a:r>
            <a:r>
              <a:rPr spc="-6" dirty="0"/>
              <a:t>we</a:t>
            </a:r>
            <a:r>
              <a:rPr spc="-221" dirty="0"/>
              <a:t> </a:t>
            </a:r>
            <a:r>
              <a:rPr spc="-64" dirty="0"/>
              <a:t>help</a:t>
            </a:r>
            <a:r>
              <a:rPr spc="-194" dirty="0"/>
              <a:t> </a:t>
            </a:r>
            <a:r>
              <a:rPr spc="-67" dirty="0"/>
              <a:t>patients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215125" y="2417829"/>
            <a:ext cx="4343528" cy="116790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26000"/>
              </a:lnSpc>
              <a:spcBef>
                <a:spcPts val="58"/>
              </a:spcBef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Confidant</a:t>
            </a:r>
            <a:r>
              <a:rPr sz="2001" spc="-2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Health</a:t>
            </a:r>
            <a:r>
              <a:rPr sz="2001" spc="-2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provides</a:t>
            </a:r>
            <a:r>
              <a:rPr sz="2001" spc="-2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patients</a:t>
            </a:r>
            <a:r>
              <a:rPr sz="2001" spc="-2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2" dirty="0">
                <a:solidFill>
                  <a:srgbClr val="133590"/>
                </a:solidFill>
                <a:latin typeface="Tahoma"/>
                <a:cs typeface="Tahoma"/>
              </a:rPr>
              <a:t>with </a:t>
            </a:r>
            <a:r>
              <a:rPr sz="2001" spc="52" dirty="0">
                <a:solidFill>
                  <a:srgbClr val="133590"/>
                </a:solidFill>
                <a:latin typeface="Tahoma"/>
                <a:cs typeface="Tahoma"/>
              </a:rPr>
              <a:t>the</a:t>
            </a:r>
            <a:r>
              <a:rPr sz="2001" spc="-306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88" dirty="0">
                <a:solidFill>
                  <a:srgbClr val="133590"/>
                </a:solidFill>
                <a:latin typeface="Arial Black"/>
                <a:cs typeface="Arial Black"/>
              </a:rPr>
              <a:t>seamless,</a:t>
            </a:r>
            <a:r>
              <a:rPr sz="2001" spc="-346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2001" spc="-143" dirty="0">
                <a:solidFill>
                  <a:srgbClr val="133590"/>
                </a:solidFill>
                <a:latin typeface="Arial Black"/>
                <a:cs typeface="Arial Black"/>
              </a:rPr>
              <a:t>intuitive</a:t>
            </a:r>
            <a:r>
              <a:rPr sz="2001" spc="-343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2001" spc="-197" dirty="0">
                <a:solidFill>
                  <a:srgbClr val="133590"/>
                </a:solidFill>
                <a:latin typeface="Arial Black"/>
                <a:cs typeface="Arial Black"/>
              </a:rPr>
              <a:t>experience </a:t>
            </a:r>
            <a:r>
              <a:rPr sz="2001" spc="30" dirty="0">
                <a:solidFill>
                  <a:srgbClr val="133590"/>
                </a:solidFill>
                <a:latin typeface="Tahoma"/>
                <a:cs typeface="Tahoma"/>
              </a:rPr>
              <a:t>they</a:t>
            </a:r>
            <a:r>
              <a:rPr sz="2001" spc="-3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45" dirty="0">
                <a:solidFill>
                  <a:srgbClr val="133590"/>
                </a:solidFill>
                <a:latin typeface="Tahoma"/>
                <a:cs typeface="Tahoma"/>
              </a:rPr>
              <a:t>expect</a:t>
            </a:r>
            <a:r>
              <a:rPr sz="2001" spc="-3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24" dirty="0">
                <a:solidFill>
                  <a:srgbClr val="133590"/>
                </a:solidFill>
                <a:latin typeface="Tahoma"/>
                <a:cs typeface="Tahoma"/>
              </a:rPr>
              <a:t>from</a:t>
            </a:r>
            <a:r>
              <a:rPr sz="2001" spc="-3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2" dirty="0">
                <a:solidFill>
                  <a:srgbClr val="133590"/>
                </a:solidFill>
                <a:latin typeface="Tahoma"/>
                <a:cs typeface="Tahoma"/>
              </a:rPr>
              <a:t>leading</a:t>
            </a:r>
            <a:r>
              <a:rPr sz="2001" spc="-3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brands.</a:t>
            </a:r>
            <a:endParaRPr sz="2001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15124" y="4033790"/>
            <a:ext cx="5436342" cy="185331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58"/>
              </a:spcBef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The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42" dirty="0">
                <a:solidFill>
                  <a:srgbClr val="133590"/>
                </a:solidFill>
                <a:latin typeface="Tahoma"/>
                <a:cs typeface="Tahoma"/>
              </a:rPr>
              <a:t>process</a:t>
            </a:r>
            <a:r>
              <a:rPr sz="2001" spc="-291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8" dirty="0">
                <a:solidFill>
                  <a:srgbClr val="133590"/>
                </a:solidFill>
                <a:latin typeface="Tahoma"/>
                <a:cs typeface="Tahoma"/>
              </a:rPr>
              <a:t>for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patients:</a:t>
            </a:r>
            <a:endParaRPr sz="2001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655"/>
              </a:spcBef>
            </a:pPr>
            <a:endParaRPr sz="2001">
              <a:latin typeface="Tahoma"/>
              <a:cs typeface="Tahoma"/>
            </a:endParaRPr>
          </a:p>
          <a:p>
            <a:pPr marL="720070" indent="-267234">
              <a:lnSpc>
                <a:spcPct val="100000"/>
              </a:lnSpc>
              <a:buAutoNum type="arabicPeriod"/>
              <a:tabLst>
                <a:tab pos="720070" algn="l"/>
              </a:tabLst>
            </a:pPr>
            <a:r>
              <a:rPr sz="2001" spc="58" dirty="0">
                <a:solidFill>
                  <a:srgbClr val="133590"/>
                </a:solidFill>
                <a:latin typeface="Tahoma"/>
                <a:cs typeface="Tahoma"/>
              </a:rPr>
              <a:t>Get</a:t>
            </a:r>
            <a:r>
              <a:rPr sz="2001" spc="-291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42" dirty="0">
                <a:solidFill>
                  <a:srgbClr val="133590"/>
                </a:solidFill>
                <a:latin typeface="Tahoma"/>
                <a:cs typeface="Tahoma"/>
              </a:rPr>
              <a:t>connected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through</a:t>
            </a:r>
            <a:r>
              <a:rPr sz="2001" spc="-291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proactive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outreach</a:t>
            </a:r>
            <a:endParaRPr sz="2001">
              <a:latin typeface="Tahoma"/>
              <a:cs typeface="Tahoma"/>
            </a:endParaRPr>
          </a:p>
          <a:p>
            <a:pPr marL="720070" indent="-267234">
              <a:lnSpc>
                <a:spcPct val="100000"/>
              </a:lnSpc>
              <a:spcBef>
                <a:spcPts val="901"/>
              </a:spcBef>
              <a:buAutoNum type="arabicPeriod"/>
              <a:tabLst>
                <a:tab pos="720070" algn="l"/>
              </a:tabLst>
            </a:pPr>
            <a:r>
              <a:rPr sz="2001" spc="58" dirty="0">
                <a:solidFill>
                  <a:srgbClr val="133590"/>
                </a:solidFill>
                <a:latin typeface="Tahoma"/>
                <a:cs typeface="Tahoma"/>
              </a:rPr>
              <a:t>Get</a:t>
            </a:r>
            <a:r>
              <a:rPr sz="2001" spc="-28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matched</a:t>
            </a:r>
            <a:r>
              <a:rPr sz="2001" spc="-282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with</a:t>
            </a:r>
            <a:r>
              <a:rPr sz="2001" spc="-282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52" dirty="0">
                <a:solidFill>
                  <a:srgbClr val="133590"/>
                </a:solidFill>
                <a:latin typeface="Tahoma"/>
                <a:cs typeface="Tahoma"/>
              </a:rPr>
              <a:t>the</a:t>
            </a:r>
            <a:r>
              <a:rPr sz="2001" spc="-282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right</a:t>
            </a:r>
            <a:r>
              <a:rPr sz="2001" spc="-28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provider(s)</a:t>
            </a:r>
            <a:endParaRPr sz="2001">
              <a:latin typeface="Tahoma"/>
              <a:cs typeface="Tahoma"/>
            </a:endParaRPr>
          </a:p>
          <a:p>
            <a:pPr marL="720070" indent="-267234">
              <a:lnSpc>
                <a:spcPct val="100000"/>
              </a:lnSpc>
              <a:spcBef>
                <a:spcPts val="897"/>
              </a:spcBef>
              <a:buAutoNum type="arabicPeriod"/>
              <a:tabLst>
                <a:tab pos="720070" algn="l"/>
              </a:tabLst>
            </a:pPr>
            <a:r>
              <a:rPr sz="2001" spc="58" dirty="0">
                <a:solidFill>
                  <a:srgbClr val="133590"/>
                </a:solidFill>
                <a:latin typeface="Tahoma"/>
                <a:cs typeface="Tahoma"/>
              </a:rPr>
              <a:t>Get</a:t>
            </a:r>
            <a:r>
              <a:rPr sz="2001" spc="-25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better</a:t>
            </a:r>
            <a:r>
              <a:rPr sz="2001" spc="-25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30" dirty="0">
                <a:solidFill>
                  <a:srgbClr val="133590"/>
                </a:solidFill>
                <a:latin typeface="Tahoma"/>
                <a:cs typeface="Tahoma"/>
              </a:rPr>
              <a:t>behavioral</a:t>
            </a:r>
            <a:r>
              <a:rPr sz="2001" spc="-25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health</a:t>
            </a:r>
            <a:r>
              <a:rPr sz="2001" spc="-25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outcomes</a:t>
            </a:r>
            <a:endParaRPr sz="2001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42794" y="3063387"/>
            <a:ext cx="2618054" cy="567142"/>
          </a:xfrm>
          <a:prstGeom prst="rect">
            <a:avLst/>
          </a:prstGeom>
          <a:ln w="20941">
            <a:solidFill>
              <a:srgbClr val="133590"/>
            </a:solidFill>
          </a:ln>
        </p:spPr>
        <p:txBody>
          <a:bodyPr vert="horz" wrap="square" lIns="0" tIns="156336" rIns="0" bIns="0" rtlCol="0">
            <a:spAutoFit/>
          </a:bodyPr>
          <a:lstStyle/>
          <a:p>
            <a:pPr marL="794387" marR="314982" indent="18098">
              <a:lnSpc>
                <a:spcPct val="116300"/>
              </a:lnSpc>
              <a:spcBef>
                <a:spcPts val="1231"/>
              </a:spcBef>
            </a:pPr>
            <a:r>
              <a:rPr sz="1182" spc="-124" dirty="0">
                <a:solidFill>
                  <a:srgbClr val="2B2F3C"/>
                </a:solidFill>
                <a:latin typeface="Arial Black"/>
                <a:cs typeface="Arial Black"/>
              </a:rPr>
              <a:t>Make</a:t>
            </a:r>
            <a:r>
              <a:rPr sz="1182" spc="-130" dirty="0">
                <a:solidFill>
                  <a:srgbClr val="2B2F3C"/>
                </a:solidFill>
                <a:latin typeface="Arial Black"/>
                <a:cs typeface="Arial Black"/>
              </a:rPr>
              <a:t> </a:t>
            </a:r>
            <a:r>
              <a:rPr sz="1182" spc="-82" dirty="0">
                <a:solidFill>
                  <a:srgbClr val="2B2F3C"/>
                </a:solidFill>
                <a:latin typeface="Arial Black"/>
                <a:cs typeface="Arial Black"/>
              </a:rPr>
              <a:t>paper</a:t>
            </a:r>
            <a:r>
              <a:rPr sz="1182" spc="-130" dirty="0">
                <a:solidFill>
                  <a:srgbClr val="2B2F3C"/>
                </a:solidFill>
                <a:latin typeface="Arial Black"/>
                <a:cs typeface="Arial Black"/>
              </a:rPr>
              <a:t> </a:t>
            </a:r>
            <a:r>
              <a:rPr sz="1182" spc="-73" dirty="0">
                <a:solidFill>
                  <a:srgbClr val="2B2F3C"/>
                </a:solidFill>
                <a:latin typeface="Arial Black"/>
                <a:cs typeface="Arial Black"/>
              </a:rPr>
              <a:t>referrals </a:t>
            </a:r>
            <a:r>
              <a:rPr sz="1182" spc="-115" dirty="0">
                <a:solidFill>
                  <a:srgbClr val="2B2F3C"/>
                </a:solidFill>
                <a:latin typeface="Arial Black"/>
                <a:cs typeface="Arial Black"/>
              </a:rPr>
              <a:t>a</a:t>
            </a:r>
            <a:r>
              <a:rPr sz="1182" spc="-143" dirty="0">
                <a:solidFill>
                  <a:srgbClr val="2B2F3C"/>
                </a:solidFill>
                <a:latin typeface="Arial Black"/>
                <a:cs typeface="Arial Black"/>
              </a:rPr>
              <a:t> </a:t>
            </a:r>
            <a:r>
              <a:rPr sz="1182" spc="-58" dirty="0">
                <a:solidFill>
                  <a:srgbClr val="2B2F3C"/>
                </a:solidFill>
                <a:latin typeface="Arial Black"/>
                <a:cs typeface="Arial Black"/>
              </a:rPr>
              <a:t>thing</a:t>
            </a:r>
            <a:r>
              <a:rPr sz="1182" spc="-143" dirty="0">
                <a:solidFill>
                  <a:srgbClr val="2B2F3C"/>
                </a:solidFill>
                <a:latin typeface="Arial Black"/>
                <a:cs typeface="Arial Black"/>
              </a:rPr>
              <a:t> </a:t>
            </a:r>
            <a:r>
              <a:rPr sz="1182" spc="-45" dirty="0">
                <a:solidFill>
                  <a:srgbClr val="2B2F3C"/>
                </a:solidFill>
                <a:latin typeface="Arial Black"/>
                <a:cs typeface="Arial Black"/>
              </a:rPr>
              <a:t>of</a:t>
            </a:r>
            <a:r>
              <a:rPr sz="1182" spc="-143" dirty="0">
                <a:solidFill>
                  <a:srgbClr val="2B2F3C"/>
                </a:solidFill>
                <a:latin typeface="Arial Black"/>
                <a:cs typeface="Arial Black"/>
              </a:rPr>
              <a:t> </a:t>
            </a:r>
            <a:r>
              <a:rPr sz="1182" spc="-55" dirty="0">
                <a:solidFill>
                  <a:srgbClr val="2B2F3C"/>
                </a:solidFill>
                <a:latin typeface="Arial Black"/>
                <a:cs typeface="Arial Black"/>
              </a:rPr>
              <a:t>the</a:t>
            </a:r>
            <a:r>
              <a:rPr sz="1182" spc="-143" dirty="0">
                <a:solidFill>
                  <a:srgbClr val="2B2F3C"/>
                </a:solidFill>
                <a:latin typeface="Arial Black"/>
                <a:cs typeface="Arial Black"/>
              </a:rPr>
              <a:t> </a:t>
            </a:r>
            <a:r>
              <a:rPr sz="1182" spc="-12" dirty="0">
                <a:solidFill>
                  <a:srgbClr val="2B2F3C"/>
                </a:solidFill>
                <a:latin typeface="Arial Black"/>
                <a:cs typeface="Arial Black"/>
              </a:rPr>
              <a:t>past!</a:t>
            </a:r>
            <a:endParaRPr sz="1182">
              <a:latin typeface="Arial Black"/>
              <a:cs typeface="Arial Black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42615" y="3164650"/>
            <a:ext cx="558760" cy="55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02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92651" y="1084726"/>
            <a:ext cx="5360484" cy="3370470"/>
            <a:chOff x="10541249" y="1788793"/>
            <a:chExt cx="8839835" cy="5558155"/>
          </a:xfrm>
        </p:grpSpPr>
        <p:sp>
          <p:nvSpPr>
            <p:cNvPr id="3" name="object 3"/>
            <p:cNvSpPr/>
            <p:nvPr/>
          </p:nvSpPr>
          <p:spPr>
            <a:xfrm>
              <a:off x="10750667" y="1998211"/>
              <a:ext cx="8630285" cy="5348605"/>
            </a:xfrm>
            <a:custGeom>
              <a:avLst/>
              <a:gdLst/>
              <a:ahLst/>
              <a:cxnLst/>
              <a:rect l="l" t="t" r="r" b="b"/>
              <a:pathLst>
                <a:path w="8630285" h="5348605">
                  <a:moveTo>
                    <a:pt x="8629904" y="0"/>
                  </a:moveTo>
                  <a:lnTo>
                    <a:pt x="0" y="0"/>
                  </a:lnTo>
                  <a:lnTo>
                    <a:pt x="0" y="5348203"/>
                  </a:lnTo>
                  <a:lnTo>
                    <a:pt x="8629904" y="5348203"/>
                  </a:lnTo>
                  <a:lnTo>
                    <a:pt x="8629904" y="0"/>
                  </a:lnTo>
                  <a:close/>
                </a:path>
              </a:pathLst>
            </a:custGeom>
            <a:solidFill>
              <a:srgbClr val="E0F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541249" y="1788793"/>
              <a:ext cx="8630285" cy="5348605"/>
            </a:xfrm>
            <a:custGeom>
              <a:avLst/>
              <a:gdLst/>
              <a:ahLst/>
              <a:cxnLst/>
              <a:rect l="l" t="t" r="r" b="b"/>
              <a:pathLst>
                <a:path w="8630285" h="5348605">
                  <a:moveTo>
                    <a:pt x="8629904" y="0"/>
                  </a:moveTo>
                  <a:lnTo>
                    <a:pt x="0" y="0"/>
                  </a:lnTo>
                  <a:lnTo>
                    <a:pt x="0" y="5348203"/>
                  </a:lnTo>
                  <a:lnTo>
                    <a:pt x="8629904" y="5348203"/>
                  </a:lnTo>
                  <a:lnTo>
                    <a:pt x="86299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373" y="430522"/>
            <a:ext cx="493233" cy="52862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2958" y="1472539"/>
            <a:ext cx="3074741" cy="587223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9"/>
              </a:spcBef>
            </a:pPr>
            <a:r>
              <a:rPr spc="-52" dirty="0"/>
              <a:t>Our</a:t>
            </a:r>
            <a:r>
              <a:rPr spc="-197" dirty="0"/>
              <a:t> </a:t>
            </a:r>
            <a:r>
              <a:rPr spc="-64" dirty="0"/>
              <a:t>care</a:t>
            </a:r>
            <a:r>
              <a:rPr spc="-194" dirty="0"/>
              <a:t> </a:t>
            </a:r>
            <a:r>
              <a:rPr spc="-49" dirty="0"/>
              <a:t>team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65140" y="2441167"/>
            <a:ext cx="5329717" cy="73912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26000"/>
              </a:lnSpc>
              <a:spcBef>
                <a:spcPts val="58"/>
              </a:spcBef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Our </a:t>
            </a:r>
            <a:r>
              <a:rPr sz="2001" dirty="0">
                <a:solidFill>
                  <a:srgbClr val="133590"/>
                </a:solidFill>
                <a:latin typeface="Arial Black"/>
                <a:cs typeface="Arial Black"/>
              </a:rPr>
              <a:t>care team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model efficiently &amp; effectively manages large BH patient populations with:</a:t>
            </a:r>
            <a:endParaRPr sz="2001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11123" y="3510751"/>
            <a:ext cx="2319243" cy="2110924"/>
          </a:xfrm>
          <a:prstGeom prst="rect">
            <a:avLst/>
          </a:prstGeom>
        </p:spPr>
        <p:txBody>
          <a:bodyPr vert="horz" wrap="square" lIns="0" tIns="121680" rIns="0" bIns="0" rtlCol="0">
            <a:spAutoFit/>
          </a:bodyPr>
          <a:lstStyle/>
          <a:p>
            <a:pPr marL="208320" indent="-200618">
              <a:lnSpc>
                <a:spcPct val="100000"/>
              </a:lnSpc>
              <a:spcBef>
                <a:spcPts val="958"/>
              </a:spcBef>
              <a:buChar char="•"/>
              <a:tabLst>
                <a:tab pos="208320" algn="l"/>
              </a:tabLst>
            </a:pPr>
            <a:r>
              <a:rPr sz="2001" spc="33" dirty="0">
                <a:solidFill>
                  <a:srgbClr val="133590"/>
                </a:solidFill>
                <a:latin typeface="Tahoma"/>
                <a:cs typeface="Tahoma"/>
              </a:rPr>
              <a:t>Care</a:t>
            </a:r>
            <a:r>
              <a:rPr sz="2001" spc="-31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Managers</a:t>
            </a:r>
            <a:endParaRPr sz="2001">
              <a:latin typeface="Tahoma"/>
              <a:cs typeface="Tahoma"/>
            </a:endParaRPr>
          </a:p>
          <a:p>
            <a:pPr marL="208320" indent="-200618">
              <a:lnSpc>
                <a:spcPct val="100000"/>
              </a:lnSpc>
              <a:spcBef>
                <a:spcPts val="897"/>
              </a:spcBef>
              <a:buChar char="•"/>
              <a:tabLst>
                <a:tab pos="208320" algn="l"/>
              </a:tabLst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Nurse</a:t>
            </a:r>
            <a:r>
              <a:rPr sz="2001" spc="-297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Practitioners</a:t>
            </a:r>
            <a:endParaRPr sz="2001">
              <a:latin typeface="Tahoma"/>
              <a:cs typeface="Tahoma"/>
            </a:endParaRPr>
          </a:p>
          <a:p>
            <a:pPr marL="208320" indent="-200618">
              <a:lnSpc>
                <a:spcPct val="100000"/>
              </a:lnSpc>
              <a:spcBef>
                <a:spcPts val="901"/>
              </a:spcBef>
              <a:buChar char="•"/>
              <a:tabLst>
                <a:tab pos="208320" algn="l"/>
              </a:tabLst>
            </a:pP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Physicians</a:t>
            </a:r>
            <a:endParaRPr sz="2001">
              <a:latin typeface="Tahoma"/>
              <a:cs typeface="Tahoma"/>
            </a:endParaRPr>
          </a:p>
          <a:p>
            <a:pPr marL="208320" indent="-200618">
              <a:lnSpc>
                <a:spcPct val="100000"/>
              </a:lnSpc>
              <a:spcBef>
                <a:spcPts val="897"/>
              </a:spcBef>
              <a:buChar char="•"/>
              <a:tabLst>
                <a:tab pos="208320" algn="l"/>
              </a:tabLst>
            </a:pP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Therapists</a:t>
            </a:r>
            <a:endParaRPr sz="2001">
              <a:latin typeface="Tahoma"/>
              <a:cs typeface="Tahoma"/>
            </a:endParaRPr>
          </a:p>
          <a:p>
            <a:pPr marL="208320" indent="-200618">
              <a:lnSpc>
                <a:spcPct val="100000"/>
              </a:lnSpc>
              <a:spcBef>
                <a:spcPts val="897"/>
              </a:spcBef>
              <a:buChar char="•"/>
              <a:tabLst>
                <a:tab pos="208320" algn="l"/>
              </a:tabLst>
            </a:pPr>
            <a:r>
              <a:rPr sz="2001" spc="49" dirty="0">
                <a:solidFill>
                  <a:srgbClr val="133590"/>
                </a:solidFill>
                <a:latin typeface="Tahoma"/>
                <a:cs typeface="Tahoma"/>
              </a:rPr>
              <a:t>Coaches</a:t>
            </a:r>
            <a:endParaRPr sz="2001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89105" y="1509042"/>
            <a:ext cx="3455184" cy="244131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sz="1486" spc="-130" dirty="0">
                <a:solidFill>
                  <a:srgbClr val="133590"/>
                </a:solidFill>
                <a:latin typeface="Arial Black"/>
                <a:cs typeface="Arial Black"/>
              </a:rPr>
              <a:t>We</a:t>
            </a:r>
            <a:r>
              <a:rPr sz="1486" spc="-246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1486" spc="-143" dirty="0">
                <a:solidFill>
                  <a:srgbClr val="133590"/>
                </a:solidFill>
                <a:latin typeface="Arial Black"/>
                <a:cs typeface="Arial Black"/>
              </a:rPr>
              <a:t>accept</a:t>
            </a:r>
            <a:r>
              <a:rPr sz="1486" spc="-243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1486" spc="-121" dirty="0">
                <a:solidFill>
                  <a:srgbClr val="133590"/>
                </a:solidFill>
                <a:latin typeface="Arial Black"/>
                <a:cs typeface="Arial Black"/>
              </a:rPr>
              <a:t>most</a:t>
            </a:r>
            <a:r>
              <a:rPr sz="1486" spc="-243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1486" spc="-130" dirty="0">
                <a:solidFill>
                  <a:srgbClr val="133590"/>
                </a:solidFill>
                <a:latin typeface="Arial Black"/>
                <a:cs typeface="Arial Black"/>
              </a:rPr>
              <a:t>major</a:t>
            </a:r>
            <a:r>
              <a:rPr sz="1486" spc="-243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1486" spc="-130" dirty="0">
                <a:solidFill>
                  <a:srgbClr val="133590"/>
                </a:solidFill>
                <a:latin typeface="Arial Black"/>
                <a:cs typeface="Arial Black"/>
              </a:rPr>
              <a:t>insurance</a:t>
            </a:r>
            <a:r>
              <a:rPr sz="1486" spc="-246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1486" spc="-67" dirty="0">
                <a:solidFill>
                  <a:srgbClr val="133590"/>
                </a:solidFill>
                <a:latin typeface="Arial Black"/>
                <a:cs typeface="Arial Black"/>
              </a:rPr>
              <a:t>plans:</a:t>
            </a:r>
            <a:endParaRPr sz="1486">
              <a:latin typeface="Arial Black"/>
              <a:cs typeface="Arial Black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345800" y="1745642"/>
            <a:ext cx="6846063" cy="5112117"/>
            <a:chOff x="8814914" y="2878692"/>
            <a:chExt cx="11289665" cy="843026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14914" y="2878692"/>
              <a:ext cx="11289185" cy="84298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36476" y="8851190"/>
              <a:ext cx="3038933" cy="227919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672192" y="9082768"/>
              <a:ext cx="3307511" cy="222578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376930" y="3292732"/>
              <a:ext cx="1743475" cy="174605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637294" y="3292732"/>
              <a:ext cx="1743475" cy="87173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007112" y="3297999"/>
              <a:ext cx="1743475" cy="174605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76930" y="5114383"/>
              <a:ext cx="1743475" cy="87173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007112" y="5118959"/>
              <a:ext cx="1743475" cy="87173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637294" y="4248881"/>
              <a:ext cx="1743412" cy="708088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10160077" y="3232476"/>
            <a:ext cx="926080" cy="198308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6"/>
              </a:spcBef>
            </a:pPr>
            <a:r>
              <a:rPr sz="1182" spc="-255" dirty="0">
                <a:solidFill>
                  <a:srgbClr val="133590"/>
                </a:solidFill>
                <a:latin typeface="Arial Black"/>
                <a:cs typeface="Arial Black"/>
              </a:rPr>
              <a:t>&amp;</a:t>
            </a:r>
            <a:r>
              <a:rPr sz="1182" spc="-200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1182" spc="-109" dirty="0">
                <a:solidFill>
                  <a:srgbClr val="133590"/>
                </a:solidFill>
                <a:latin typeface="Arial Black"/>
                <a:cs typeface="Arial Black"/>
              </a:rPr>
              <a:t>many</a:t>
            </a:r>
            <a:r>
              <a:rPr sz="1182" spc="-200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1182" spc="-82" dirty="0">
                <a:solidFill>
                  <a:srgbClr val="133590"/>
                </a:solidFill>
                <a:latin typeface="Arial Black"/>
                <a:cs typeface="Arial Black"/>
              </a:rPr>
              <a:t>more</a:t>
            </a:r>
            <a:endParaRPr sz="1182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204970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56334" y="382219"/>
            <a:ext cx="4482152" cy="587223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9"/>
              </a:spcBef>
            </a:pPr>
            <a:r>
              <a:rPr spc="-82" dirty="0"/>
              <a:t>Services</a:t>
            </a:r>
            <a:r>
              <a:rPr spc="-170" dirty="0"/>
              <a:t> </a:t>
            </a:r>
            <a:r>
              <a:rPr spc="-73" dirty="0"/>
              <a:t>We</a:t>
            </a:r>
            <a:r>
              <a:rPr spc="-170" dirty="0"/>
              <a:t> </a:t>
            </a:r>
            <a:r>
              <a:rPr spc="-58" dirty="0"/>
              <a:t>Provide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373" y="430522"/>
            <a:ext cx="493233" cy="528622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6760989" y="1992299"/>
            <a:ext cx="4809071" cy="3791731"/>
          </a:xfrm>
          <a:custGeom>
            <a:avLst/>
            <a:gdLst/>
            <a:ahLst/>
            <a:cxnLst/>
            <a:rect l="l" t="t" r="r" b="b"/>
            <a:pathLst>
              <a:path w="7930515" h="6252845">
                <a:moveTo>
                  <a:pt x="7930156" y="0"/>
                </a:moveTo>
                <a:lnTo>
                  <a:pt x="0" y="0"/>
                </a:lnTo>
                <a:lnTo>
                  <a:pt x="0" y="6252636"/>
                </a:lnTo>
                <a:lnTo>
                  <a:pt x="7930156" y="6252636"/>
                </a:lnTo>
                <a:lnTo>
                  <a:pt x="7930156" y="0"/>
                </a:lnTo>
                <a:close/>
              </a:path>
            </a:pathLst>
          </a:custGeom>
          <a:solidFill>
            <a:srgbClr val="D5EF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34195" y="2063066"/>
            <a:ext cx="5508109" cy="371769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26000"/>
              </a:lnSpc>
              <a:spcBef>
                <a:spcPts val="58"/>
              </a:spcBef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We are a </a:t>
            </a:r>
            <a:r>
              <a:rPr sz="2001" dirty="0">
                <a:solidFill>
                  <a:srgbClr val="133590"/>
                </a:solidFill>
                <a:latin typeface="Arial Black"/>
                <a:cs typeface="Arial Black"/>
              </a:rPr>
              <a:t>full</a:t>
            </a:r>
            <a:r>
              <a:rPr lang="en-US" sz="2001" dirty="0">
                <a:solidFill>
                  <a:srgbClr val="133590"/>
                </a:solidFill>
                <a:latin typeface="Arial Black"/>
                <a:cs typeface="Arial Black"/>
              </a:rPr>
              <a:t>-</a:t>
            </a:r>
            <a:r>
              <a:rPr sz="2001" dirty="0">
                <a:solidFill>
                  <a:srgbClr val="133590"/>
                </a:solidFill>
                <a:latin typeface="Arial Black"/>
                <a:cs typeface="Arial Black"/>
              </a:rPr>
              <a:t>service behavioral health clinic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that provides measurement based psychiatric interventions &amp; medication management, including prescribing of controlled substances.</a:t>
            </a:r>
            <a:endParaRPr sz="2001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001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01" dirty="0">
              <a:latin typeface="Tahoma"/>
              <a:cs typeface="Tahoma"/>
            </a:endParaRPr>
          </a:p>
          <a:p>
            <a:pPr marL="473629" indent="-200618">
              <a:lnSpc>
                <a:spcPct val="100000"/>
              </a:lnSpc>
              <a:buChar char="•"/>
              <a:tabLst>
                <a:tab pos="473629" algn="l"/>
              </a:tabLst>
            </a:pPr>
            <a:r>
              <a:rPr sz="2001" spc="-79" dirty="0">
                <a:solidFill>
                  <a:srgbClr val="133590"/>
                </a:solidFill>
                <a:latin typeface="Tahoma"/>
                <a:cs typeface="Tahoma"/>
              </a:rPr>
              <a:t>In-</a:t>
            </a:r>
            <a:r>
              <a:rPr sz="2001" spc="-21" dirty="0">
                <a:solidFill>
                  <a:srgbClr val="133590"/>
                </a:solidFill>
                <a:latin typeface="Tahoma"/>
                <a:cs typeface="Tahoma"/>
              </a:rPr>
              <a:t>network</a:t>
            </a:r>
            <a:r>
              <a:rPr sz="2001" spc="-300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with</a:t>
            </a:r>
            <a:r>
              <a:rPr sz="2001" spc="-300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8" dirty="0">
                <a:solidFill>
                  <a:srgbClr val="133590"/>
                </a:solidFill>
                <a:latin typeface="Tahoma"/>
                <a:cs typeface="Tahoma"/>
              </a:rPr>
              <a:t>your</a:t>
            </a:r>
            <a:r>
              <a:rPr sz="2001" spc="-300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insurances</a:t>
            </a:r>
            <a:endParaRPr sz="2001" dirty="0">
              <a:latin typeface="Tahoma"/>
              <a:cs typeface="Tahoma"/>
            </a:endParaRPr>
          </a:p>
          <a:p>
            <a:pPr marL="473629" indent="-200618">
              <a:lnSpc>
                <a:spcPct val="100000"/>
              </a:lnSpc>
              <a:spcBef>
                <a:spcPts val="897"/>
              </a:spcBef>
              <a:buChar char="•"/>
              <a:tabLst>
                <a:tab pos="473629" algn="l"/>
              </a:tabLst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No</a:t>
            </a:r>
            <a:r>
              <a:rPr sz="2001" spc="-309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21" dirty="0">
                <a:solidFill>
                  <a:srgbClr val="133590"/>
                </a:solidFill>
                <a:latin typeface="Tahoma"/>
                <a:cs typeface="Tahoma"/>
              </a:rPr>
              <a:t>wait</a:t>
            </a:r>
            <a:r>
              <a:rPr sz="2001" spc="-306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30" dirty="0">
                <a:solidFill>
                  <a:srgbClr val="133590"/>
                </a:solidFill>
                <a:latin typeface="Tahoma"/>
                <a:cs typeface="Tahoma"/>
              </a:rPr>
              <a:t>lists</a:t>
            </a:r>
            <a:r>
              <a:rPr sz="2001" spc="-309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5" dirty="0">
                <a:solidFill>
                  <a:srgbClr val="133590"/>
                </a:solidFill>
                <a:latin typeface="Tahoma"/>
                <a:cs typeface="Tahoma"/>
              </a:rPr>
              <a:t>for</a:t>
            </a:r>
            <a:r>
              <a:rPr sz="2001" spc="-306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patients</a:t>
            </a:r>
            <a:endParaRPr sz="2001" dirty="0">
              <a:latin typeface="Tahoma"/>
              <a:cs typeface="Tahoma"/>
            </a:endParaRPr>
          </a:p>
          <a:p>
            <a:pPr marL="473629" indent="-200618">
              <a:lnSpc>
                <a:spcPct val="100000"/>
              </a:lnSpc>
              <a:spcBef>
                <a:spcPts val="901"/>
              </a:spcBef>
              <a:buChar char="•"/>
              <a:tabLst>
                <a:tab pos="473629" algn="l"/>
              </a:tabLst>
            </a:pPr>
            <a:r>
              <a:rPr sz="2001" spc="33" dirty="0">
                <a:solidFill>
                  <a:srgbClr val="133590"/>
                </a:solidFill>
                <a:latin typeface="Tahoma"/>
                <a:cs typeface="Tahoma"/>
              </a:rPr>
              <a:t>Care</a:t>
            </a:r>
            <a:r>
              <a:rPr sz="2001" spc="-3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5" dirty="0">
                <a:solidFill>
                  <a:srgbClr val="133590"/>
                </a:solidFill>
                <a:latin typeface="Tahoma"/>
                <a:cs typeface="Tahoma"/>
              </a:rPr>
              <a:t>navigation</a:t>
            </a:r>
            <a:r>
              <a:rPr sz="2001" spc="-3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included</a:t>
            </a:r>
            <a:r>
              <a:rPr sz="2001" spc="-3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2" dirty="0">
                <a:solidFill>
                  <a:srgbClr val="133590"/>
                </a:solidFill>
                <a:latin typeface="Tahoma"/>
                <a:cs typeface="Tahoma"/>
              </a:rPr>
              <a:t>if</a:t>
            </a:r>
            <a:r>
              <a:rPr sz="2001" spc="-3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24" dirty="0">
                <a:solidFill>
                  <a:srgbClr val="133590"/>
                </a:solidFill>
                <a:latin typeface="Tahoma"/>
                <a:cs typeface="Tahoma"/>
              </a:rPr>
              <a:t>we’re</a:t>
            </a:r>
            <a:r>
              <a:rPr sz="2001" spc="-3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45" dirty="0">
                <a:solidFill>
                  <a:srgbClr val="133590"/>
                </a:solidFill>
                <a:latin typeface="Tahoma"/>
                <a:cs typeface="Tahoma"/>
              </a:rPr>
              <a:t>not</a:t>
            </a:r>
            <a:r>
              <a:rPr sz="2001" spc="-300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39" dirty="0">
                <a:solidFill>
                  <a:srgbClr val="133590"/>
                </a:solidFill>
                <a:latin typeface="Tahoma"/>
                <a:cs typeface="Tahoma"/>
              </a:rPr>
              <a:t>a</a:t>
            </a:r>
            <a:r>
              <a:rPr sz="2001" spc="-3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5" dirty="0">
                <a:solidFill>
                  <a:srgbClr val="133590"/>
                </a:solidFill>
                <a:latin typeface="Tahoma"/>
                <a:cs typeface="Tahoma"/>
              </a:rPr>
              <a:t>fit</a:t>
            </a:r>
            <a:endParaRPr sz="2001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87980" y="1865309"/>
            <a:ext cx="4809071" cy="3472887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8548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73"/>
              </a:spcBef>
            </a:pPr>
            <a:endParaRPr sz="2001">
              <a:latin typeface="Times New Roman"/>
              <a:cs typeface="Times New Roman"/>
            </a:endParaRPr>
          </a:p>
          <a:p>
            <a:pPr marL="487491" indent="-200618">
              <a:lnSpc>
                <a:spcPct val="100000"/>
              </a:lnSpc>
              <a:spcBef>
                <a:spcPts val="3"/>
              </a:spcBef>
              <a:buChar char="•"/>
              <a:tabLst>
                <a:tab pos="487491" algn="l"/>
              </a:tabLst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Psychiatric</a:t>
            </a:r>
            <a:r>
              <a:rPr sz="2001" spc="-182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Evaluations</a:t>
            </a:r>
            <a:endParaRPr sz="2001">
              <a:latin typeface="Tahoma"/>
              <a:cs typeface="Tahoma"/>
            </a:endParaRPr>
          </a:p>
          <a:p>
            <a:pPr marL="487491" indent="-200618">
              <a:lnSpc>
                <a:spcPct val="100000"/>
              </a:lnSpc>
              <a:spcBef>
                <a:spcPts val="1173"/>
              </a:spcBef>
              <a:buChar char="•"/>
              <a:tabLst>
                <a:tab pos="487491" algn="l"/>
              </a:tabLst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Psychiatric</a:t>
            </a:r>
            <a:r>
              <a:rPr sz="2001" spc="-246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64" dirty="0">
                <a:solidFill>
                  <a:srgbClr val="133590"/>
                </a:solidFill>
                <a:latin typeface="Tahoma"/>
                <a:cs typeface="Tahoma"/>
              </a:rPr>
              <a:t>Med</a:t>
            </a:r>
            <a:r>
              <a:rPr sz="2001" spc="-246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Management</a:t>
            </a:r>
            <a:endParaRPr sz="2001">
              <a:latin typeface="Tahoma"/>
              <a:cs typeface="Tahoma"/>
            </a:endParaRPr>
          </a:p>
          <a:p>
            <a:pPr marL="487491" indent="-200618">
              <a:lnSpc>
                <a:spcPct val="100000"/>
              </a:lnSpc>
              <a:spcBef>
                <a:spcPts val="1173"/>
              </a:spcBef>
              <a:buChar char="•"/>
              <a:tabLst>
                <a:tab pos="487491" algn="l"/>
              </a:tabLst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Medication</a:t>
            </a:r>
            <a:r>
              <a:rPr sz="2001" spc="-209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5" dirty="0">
                <a:solidFill>
                  <a:srgbClr val="133590"/>
                </a:solidFill>
                <a:latin typeface="Tahoma"/>
                <a:cs typeface="Tahoma"/>
              </a:rPr>
              <a:t>for</a:t>
            </a:r>
            <a:r>
              <a:rPr sz="2001" spc="-206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Addiction</a:t>
            </a:r>
            <a:r>
              <a:rPr sz="2001" spc="-209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Treatment</a:t>
            </a:r>
            <a:endParaRPr sz="2001">
              <a:latin typeface="Tahoma"/>
              <a:cs typeface="Tahoma"/>
            </a:endParaRPr>
          </a:p>
          <a:p>
            <a:pPr marL="487491" indent="-200618">
              <a:lnSpc>
                <a:spcPct val="100000"/>
              </a:lnSpc>
              <a:spcBef>
                <a:spcPts val="1173"/>
              </a:spcBef>
              <a:buChar char="•"/>
              <a:tabLst>
                <a:tab pos="487491" algn="l"/>
              </a:tabLst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Evidenced-</a:t>
            </a:r>
            <a:r>
              <a:rPr sz="2001" spc="39" dirty="0">
                <a:solidFill>
                  <a:srgbClr val="133590"/>
                </a:solidFill>
                <a:latin typeface="Tahoma"/>
                <a:cs typeface="Tahoma"/>
              </a:rPr>
              <a:t>based</a:t>
            </a:r>
            <a:r>
              <a:rPr sz="2001" spc="-282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therapy</a:t>
            </a:r>
            <a:endParaRPr sz="2001">
              <a:latin typeface="Tahoma"/>
              <a:cs typeface="Tahoma"/>
            </a:endParaRPr>
          </a:p>
          <a:p>
            <a:pPr marL="487491" indent="-200618">
              <a:lnSpc>
                <a:spcPct val="100000"/>
              </a:lnSpc>
              <a:spcBef>
                <a:spcPts val="1173"/>
              </a:spcBef>
              <a:buChar char="•"/>
              <a:tabLst>
                <a:tab pos="487491" algn="l"/>
              </a:tabLst>
            </a:pPr>
            <a:r>
              <a:rPr sz="2001" spc="33" dirty="0">
                <a:solidFill>
                  <a:srgbClr val="133590"/>
                </a:solidFill>
                <a:latin typeface="Tahoma"/>
                <a:cs typeface="Tahoma"/>
              </a:rPr>
              <a:t>Care</a:t>
            </a:r>
            <a:r>
              <a:rPr sz="2001" spc="-31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Navigation</a:t>
            </a:r>
            <a:endParaRPr sz="2001">
              <a:latin typeface="Tahoma"/>
              <a:cs typeface="Tahoma"/>
            </a:endParaRPr>
          </a:p>
          <a:p>
            <a:pPr marL="487491" indent="-200618">
              <a:lnSpc>
                <a:spcPct val="100000"/>
              </a:lnSpc>
              <a:spcBef>
                <a:spcPts val="1173"/>
              </a:spcBef>
              <a:buChar char="•"/>
              <a:tabLst>
                <a:tab pos="487491" algn="l"/>
              </a:tabLst>
            </a:pP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Groups</a:t>
            </a:r>
            <a:endParaRPr sz="2001">
              <a:latin typeface="Tahoma"/>
              <a:cs typeface="Tahoma"/>
            </a:endParaRPr>
          </a:p>
          <a:p>
            <a:pPr marL="487491" indent="-200618">
              <a:lnSpc>
                <a:spcPct val="100000"/>
              </a:lnSpc>
              <a:spcBef>
                <a:spcPts val="1173"/>
              </a:spcBef>
              <a:buChar char="•"/>
              <a:tabLst>
                <a:tab pos="487491" algn="l"/>
              </a:tabLst>
            </a:pPr>
            <a:r>
              <a:rPr sz="2001" spc="24" dirty="0">
                <a:solidFill>
                  <a:srgbClr val="133590"/>
                </a:solidFill>
                <a:latin typeface="Tahoma"/>
                <a:cs typeface="Tahoma"/>
              </a:rPr>
              <a:t>Coaching</a:t>
            </a:r>
            <a:endParaRPr sz="2001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35097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92651" y="0"/>
            <a:ext cx="5799072" cy="6857615"/>
          </a:xfrm>
          <a:custGeom>
            <a:avLst/>
            <a:gdLst/>
            <a:ahLst/>
            <a:cxnLst/>
            <a:rect l="l" t="t" r="r" b="b"/>
            <a:pathLst>
              <a:path w="9563100" h="11308715">
                <a:moveTo>
                  <a:pt x="0" y="0"/>
                </a:moveTo>
                <a:lnTo>
                  <a:pt x="0" y="11308556"/>
                </a:lnTo>
                <a:lnTo>
                  <a:pt x="9562850" y="11308556"/>
                </a:lnTo>
                <a:lnTo>
                  <a:pt x="956285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373" y="430522"/>
            <a:ext cx="493233" cy="52862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2958" y="1499207"/>
            <a:ext cx="3059723" cy="587223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9"/>
              </a:spcBef>
            </a:pPr>
            <a:r>
              <a:rPr spc="-52" dirty="0"/>
              <a:t>Who</a:t>
            </a:r>
            <a:r>
              <a:rPr spc="-209" dirty="0"/>
              <a:t> </a:t>
            </a:r>
            <a:r>
              <a:rPr spc="-6" dirty="0"/>
              <a:t>we</a:t>
            </a:r>
            <a:r>
              <a:rPr spc="-243" dirty="0"/>
              <a:t> </a:t>
            </a:r>
            <a:r>
              <a:rPr spc="-55" dirty="0"/>
              <a:t>serve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9208" y="2369787"/>
            <a:ext cx="4690857" cy="3551065"/>
          </a:xfrm>
          <a:prstGeom prst="rect">
            <a:avLst/>
          </a:prstGeom>
        </p:spPr>
        <p:txBody>
          <a:bodyPr vert="horz" wrap="square" lIns="0" tIns="86640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682"/>
              </a:spcBef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A diverse population across</a:t>
            </a:r>
            <a:endParaRPr sz="2001" dirty="0">
              <a:latin typeface="Tahoma"/>
              <a:cs typeface="Tahoma"/>
            </a:endParaRPr>
          </a:p>
          <a:p>
            <a:pPr marL="7701">
              <a:lnSpc>
                <a:spcPct val="100000"/>
              </a:lnSpc>
              <a:spcBef>
                <a:spcPts val="625"/>
              </a:spcBef>
            </a:pPr>
            <a:r>
              <a:rPr sz="2001" dirty="0">
                <a:solidFill>
                  <a:srgbClr val="133590"/>
                </a:solidFill>
                <a:latin typeface="Arial Black"/>
                <a:cs typeface="Arial Black"/>
              </a:rPr>
              <a:t>rural and urban settings:</a:t>
            </a:r>
            <a:endParaRPr sz="2001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67"/>
              </a:spcBef>
            </a:pPr>
            <a:endParaRPr sz="2001" dirty="0">
              <a:latin typeface="Arial Black"/>
              <a:cs typeface="Arial Black"/>
            </a:endParaRPr>
          </a:p>
          <a:p>
            <a:pPr marL="525997" indent="-182135">
              <a:lnSpc>
                <a:spcPct val="100000"/>
              </a:lnSpc>
              <a:buFont typeface="Arial"/>
              <a:buChar char="•"/>
              <a:tabLst>
                <a:tab pos="525997" algn="l"/>
              </a:tabLst>
            </a:pPr>
            <a:r>
              <a:rPr sz="2001" spc="42" dirty="0">
                <a:solidFill>
                  <a:srgbClr val="223686"/>
                </a:solidFill>
                <a:latin typeface="Tahoma"/>
                <a:cs typeface="Tahoma"/>
              </a:rPr>
              <a:t>Range</a:t>
            </a:r>
            <a:r>
              <a:rPr sz="2001" spc="-209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223686"/>
                </a:solidFill>
                <a:latin typeface="Tahoma"/>
                <a:cs typeface="Tahoma"/>
              </a:rPr>
              <a:t>in</a:t>
            </a:r>
            <a:r>
              <a:rPr sz="2001" spc="-206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spc="61" dirty="0">
                <a:solidFill>
                  <a:srgbClr val="223686"/>
                </a:solidFill>
                <a:latin typeface="Tahoma"/>
                <a:cs typeface="Tahoma"/>
              </a:rPr>
              <a:t>age</a:t>
            </a:r>
            <a:r>
              <a:rPr sz="2001" spc="-206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223686"/>
                </a:solidFill>
                <a:latin typeface="Tahoma"/>
                <a:cs typeface="Tahoma"/>
              </a:rPr>
              <a:t>from</a:t>
            </a:r>
            <a:r>
              <a:rPr sz="2001" spc="-206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spc="-130" dirty="0">
                <a:solidFill>
                  <a:srgbClr val="223686"/>
                </a:solidFill>
                <a:latin typeface="Tahoma"/>
                <a:cs typeface="Tahoma"/>
              </a:rPr>
              <a:t>18</a:t>
            </a:r>
            <a:r>
              <a:rPr lang="en-US" sz="2001" spc="-130" dirty="0">
                <a:solidFill>
                  <a:srgbClr val="223686"/>
                </a:solidFill>
                <a:latin typeface="Verdana"/>
                <a:cs typeface="Tahoma"/>
              </a:rPr>
              <a:t> to </a:t>
            </a:r>
            <a:r>
              <a:rPr sz="2001" spc="-15" dirty="0">
                <a:solidFill>
                  <a:srgbClr val="223686"/>
                </a:solidFill>
                <a:latin typeface="Tahoma"/>
                <a:cs typeface="Tahoma"/>
              </a:rPr>
              <a:t>74</a:t>
            </a:r>
            <a:endParaRPr sz="2001" dirty="0">
              <a:latin typeface="Tahoma"/>
              <a:cs typeface="Tahoma"/>
            </a:endParaRPr>
          </a:p>
          <a:p>
            <a:pPr marL="525997" indent="-182135">
              <a:lnSpc>
                <a:spcPct val="100000"/>
              </a:lnSpc>
              <a:spcBef>
                <a:spcPts val="897"/>
              </a:spcBef>
              <a:buFont typeface="Arial"/>
              <a:buChar char="•"/>
              <a:tabLst>
                <a:tab pos="525997" algn="l"/>
              </a:tabLst>
            </a:pPr>
            <a:r>
              <a:rPr sz="2001" dirty="0">
                <a:solidFill>
                  <a:srgbClr val="223686"/>
                </a:solidFill>
                <a:latin typeface="Tahoma"/>
                <a:cs typeface="Tahoma"/>
              </a:rPr>
              <a:t>46%</a:t>
            </a:r>
            <a:r>
              <a:rPr sz="2001" spc="-194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spc="42" dirty="0">
                <a:solidFill>
                  <a:srgbClr val="223686"/>
                </a:solidFill>
                <a:latin typeface="Tahoma"/>
                <a:cs typeface="Tahoma"/>
              </a:rPr>
              <a:t>insured</a:t>
            </a:r>
            <a:r>
              <a:rPr sz="2001" spc="-194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223686"/>
                </a:solidFill>
                <a:latin typeface="Tahoma"/>
                <a:cs typeface="Tahoma"/>
              </a:rPr>
              <a:t>by</a:t>
            </a:r>
            <a:r>
              <a:rPr sz="2001" spc="-194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spc="52" dirty="0">
                <a:solidFill>
                  <a:srgbClr val="223686"/>
                </a:solidFill>
                <a:latin typeface="Tahoma"/>
                <a:cs typeface="Tahoma"/>
              </a:rPr>
              <a:t>Medicaid</a:t>
            </a:r>
            <a:endParaRPr sz="2001" dirty="0">
              <a:latin typeface="Tahoma"/>
              <a:cs typeface="Tahoma"/>
            </a:endParaRPr>
          </a:p>
          <a:p>
            <a:pPr marL="525997" indent="-182135">
              <a:lnSpc>
                <a:spcPct val="100000"/>
              </a:lnSpc>
              <a:spcBef>
                <a:spcPts val="897"/>
              </a:spcBef>
              <a:buFont typeface="Arial"/>
              <a:buChar char="•"/>
              <a:tabLst>
                <a:tab pos="525997" algn="l"/>
              </a:tabLst>
            </a:pPr>
            <a:r>
              <a:rPr sz="2001" spc="-21" dirty="0">
                <a:solidFill>
                  <a:srgbClr val="223686"/>
                </a:solidFill>
                <a:latin typeface="Tahoma"/>
                <a:cs typeface="Tahoma"/>
              </a:rPr>
              <a:t>55%</a:t>
            </a:r>
            <a:r>
              <a:rPr sz="2001" spc="-200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223686"/>
                </a:solidFill>
                <a:latin typeface="Tahoma"/>
                <a:cs typeface="Tahoma"/>
              </a:rPr>
              <a:t>have</a:t>
            </a:r>
            <a:r>
              <a:rPr sz="2001" spc="-200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spc="42" dirty="0">
                <a:solidFill>
                  <a:srgbClr val="223686"/>
                </a:solidFill>
                <a:latin typeface="Tahoma"/>
                <a:cs typeface="Tahoma"/>
              </a:rPr>
              <a:t>trouble</a:t>
            </a:r>
            <a:r>
              <a:rPr sz="2001" spc="-197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223686"/>
                </a:solidFill>
                <a:latin typeface="Tahoma"/>
                <a:cs typeface="Tahoma"/>
              </a:rPr>
              <a:t>making</a:t>
            </a:r>
            <a:r>
              <a:rPr sz="2001" spc="-200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spc="73" dirty="0">
                <a:solidFill>
                  <a:srgbClr val="223686"/>
                </a:solidFill>
                <a:latin typeface="Tahoma"/>
                <a:cs typeface="Tahoma"/>
              </a:rPr>
              <a:t>ends</a:t>
            </a:r>
            <a:r>
              <a:rPr sz="2001" spc="-197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spc="49" dirty="0">
                <a:solidFill>
                  <a:srgbClr val="223686"/>
                </a:solidFill>
                <a:latin typeface="Tahoma"/>
                <a:cs typeface="Tahoma"/>
              </a:rPr>
              <a:t>meet</a:t>
            </a:r>
            <a:endParaRPr sz="2001" dirty="0">
              <a:latin typeface="Tahoma"/>
              <a:cs typeface="Tahoma"/>
            </a:endParaRPr>
          </a:p>
          <a:p>
            <a:pPr marL="525997" indent="-182135">
              <a:lnSpc>
                <a:spcPct val="100000"/>
              </a:lnSpc>
              <a:spcBef>
                <a:spcPts val="901"/>
              </a:spcBef>
              <a:buFont typeface="Arial"/>
              <a:buChar char="•"/>
              <a:tabLst>
                <a:tab pos="525997" algn="l"/>
              </a:tabLst>
            </a:pPr>
            <a:r>
              <a:rPr sz="2001" spc="-206" dirty="0">
                <a:solidFill>
                  <a:srgbClr val="223686"/>
                </a:solidFill>
                <a:latin typeface="Tahoma"/>
                <a:cs typeface="Tahoma"/>
              </a:rPr>
              <a:t>17%</a:t>
            </a:r>
            <a:r>
              <a:rPr sz="2001" spc="-224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spc="33" dirty="0">
                <a:solidFill>
                  <a:srgbClr val="223686"/>
                </a:solidFill>
                <a:latin typeface="Tahoma"/>
                <a:cs typeface="Tahoma"/>
              </a:rPr>
              <a:t>with</a:t>
            </a:r>
            <a:r>
              <a:rPr sz="2001" spc="-221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spc="52" dirty="0">
                <a:solidFill>
                  <a:srgbClr val="223686"/>
                </a:solidFill>
                <a:latin typeface="Tahoma"/>
                <a:cs typeface="Tahoma"/>
              </a:rPr>
              <a:t>food</a:t>
            </a:r>
            <a:r>
              <a:rPr sz="2001" spc="-224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spc="45" dirty="0">
                <a:solidFill>
                  <a:srgbClr val="223686"/>
                </a:solidFill>
                <a:latin typeface="Tahoma"/>
                <a:cs typeface="Tahoma"/>
              </a:rPr>
              <a:t>insecurity</a:t>
            </a:r>
            <a:endParaRPr sz="2001" dirty="0">
              <a:latin typeface="Tahoma"/>
              <a:cs typeface="Tahoma"/>
            </a:endParaRPr>
          </a:p>
          <a:p>
            <a:pPr marL="525997" indent="-182135">
              <a:lnSpc>
                <a:spcPct val="100000"/>
              </a:lnSpc>
              <a:spcBef>
                <a:spcPts val="897"/>
              </a:spcBef>
              <a:buFont typeface="Arial"/>
              <a:buChar char="•"/>
              <a:tabLst>
                <a:tab pos="525997" algn="l"/>
              </a:tabLst>
            </a:pPr>
            <a:r>
              <a:rPr sz="2001" spc="-206" dirty="0">
                <a:solidFill>
                  <a:srgbClr val="223686"/>
                </a:solidFill>
                <a:latin typeface="Tahoma"/>
                <a:cs typeface="Tahoma"/>
              </a:rPr>
              <a:t>17%</a:t>
            </a:r>
            <a:r>
              <a:rPr sz="2001" spc="-200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223686"/>
                </a:solidFill>
                <a:latin typeface="Tahoma"/>
                <a:cs typeface="Tahoma"/>
              </a:rPr>
              <a:t>have</a:t>
            </a:r>
            <a:r>
              <a:rPr sz="2001" spc="-200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spc="88" dirty="0">
                <a:solidFill>
                  <a:srgbClr val="223686"/>
                </a:solidFill>
                <a:latin typeface="Tahoma"/>
                <a:cs typeface="Tahoma"/>
              </a:rPr>
              <a:t>issues</a:t>
            </a:r>
            <a:r>
              <a:rPr sz="2001" spc="-200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spc="33" dirty="0">
                <a:solidFill>
                  <a:srgbClr val="223686"/>
                </a:solidFill>
                <a:latin typeface="Tahoma"/>
                <a:cs typeface="Tahoma"/>
              </a:rPr>
              <a:t>with</a:t>
            </a:r>
            <a:r>
              <a:rPr sz="2001" spc="-197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spc="42" dirty="0">
                <a:solidFill>
                  <a:srgbClr val="223686"/>
                </a:solidFill>
                <a:latin typeface="Tahoma"/>
                <a:cs typeface="Tahoma"/>
              </a:rPr>
              <a:t>transportation</a:t>
            </a:r>
            <a:endParaRPr sz="2001" dirty="0">
              <a:latin typeface="Tahoma"/>
              <a:cs typeface="Tahoma"/>
            </a:endParaRPr>
          </a:p>
          <a:p>
            <a:pPr marL="525997" indent="-182135">
              <a:lnSpc>
                <a:spcPct val="100000"/>
              </a:lnSpc>
              <a:spcBef>
                <a:spcPts val="897"/>
              </a:spcBef>
              <a:buFont typeface="Arial"/>
              <a:buChar char="•"/>
              <a:tabLst>
                <a:tab pos="525997" algn="l"/>
              </a:tabLst>
            </a:pPr>
            <a:r>
              <a:rPr sz="2001" spc="-21" dirty="0">
                <a:solidFill>
                  <a:srgbClr val="223686"/>
                </a:solidFill>
                <a:latin typeface="Tahoma"/>
                <a:cs typeface="Tahoma"/>
              </a:rPr>
              <a:t>Family</a:t>
            </a:r>
            <a:r>
              <a:rPr sz="2001" spc="-203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spc="52" dirty="0">
                <a:solidFill>
                  <a:srgbClr val="223686"/>
                </a:solidFill>
                <a:latin typeface="Tahoma"/>
                <a:cs typeface="Tahoma"/>
              </a:rPr>
              <a:t>groups</a:t>
            </a:r>
            <a:r>
              <a:rPr sz="2001" spc="-203" dirty="0">
                <a:solidFill>
                  <a:srgbClr val="223686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223686"/>
                </a:solidFill>
                <a:latin typeface="Tahoma"/>
                <a:cs typeface="Tahoma"/>
              </a:rPr>
              <a:t>available</a:t>
            </a:r>
            <a:endParaRPr sz="2001" dirty="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41494" y="751249"/>
            <a:ext cx="6750078" cy="610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56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" y="1651"/>
            <a:ext cx="12191144" cy="6856075"/>
          </a:xfrm>
          <a:custGeom>
            <a:avLst/>
            <a:gdLst/>
            <a:ahLst/>
            <a:cxnLst/>
            <a:rect l="l" t="t" r="r" b="b"/>
            <a:pathLst>
              <a:path w="20104100" h="11306175">
                <a:moveTo>
                  <a:pt x="20104100" y="0"/>
                </a:moveTo>
                <a:lnTo>
                  <a:pt x="0" y="0"/>
                </a:lnTo>
                <a:lnTo>
                  <a:pt x="0" y="11305833"/>
                </a:lnTo>
                <a:lnTo>
                  <a:pt x="20104100" y="11305833"/>
                </a:lnTo>
                <a:lnTo>
                  <a:pt x="20104100" y="0"/>
                </a:lnTo>
                <a:close/>
              </a:path>
            </a:pathLst>
          </a:custGeom>
          <a:solidFill>
            <a:srgbClr val="F7F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598842" y="1651"/>
            <a:ext cx="6593076" cy="6856075"/>
          </a:xfrm>
          <a:custGeom>
            <a:avLst/>
            <a:gdLst/>
            <a:ahLst/>
            <a:cxnLst/>
            <a:rect l="l" t="t" r="r" b="b"/>
            <a:pathLst>
              <a:path w="10872469" h="11306175">
                <a:moveTo>
                  <a:pt x="10871899" y="0"/>
                </a:moveTo>
                <a:lnTo>
                  <a:pt x="0" y="0"/>
                </a:lnTo>
                <a:lnTo>
                  <a:pt x="0" y="11305833"/>
                </a:lnTo>
                <a:lnTo>
                  <a:pt x="10871899" y="11305833"/>
                </a:lnTo>
                <a:lnTo>
                  <a:pt x="108718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373" y="432205"/>
            <a:ext cx="493233" cy="52862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250536" y="2519681"/>
            <a:ext cx="2271881" cy="619184"/>
          </a:xfrm>
          <a:prstGeom prst="rect">
            <a:avLst/>
          </a:prstGeom>
        </p:spPr>
        <p:txBody>
          <a:bodyPr vert="horz" wrap="square" lIns="0" tIns="8240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49"/>
              </a:spcBef>
            </a:pPr>
            <a:r>
              <a:rPr sz="1486" spc="-12" dirty="0">
                <a:solidFill>
                  <a:srgbClr val="133590"/>
                </a:solidFill>
                <a:latin typeface="Microsoft Sans Serif"/>
                <a:cs typeface="Microsoft Sans Serif"/>
              </a:rPr>
              <a:t>Recommendations</a:t>
            </a:r>
            <a:r>
              <a:rPr sz="1486" spc="-30" dirty="0">
                <a:solidFill>
                  <a:srgbClr val="133590"/>
                </a:solidFill>
                <a:latin typeface="Microsoft Sans Serif"/>
                <a:cs typeface="Microsoft Sans Serif"/>
              </a:rPr>
              <a:t> </a:t>
            </a:r>
            <a:r>
              <a:rPr sz="1486" dirty="0">
                <a:solidFill>
                  <a:srgbClr val="133590"/>
                </a:solidFill>
                <a:latin typeface="Microsoft Sans Serif"/>
                <a:cs typeface="Microsoft Sans Serif"/>
              </a:rPr>
              <a:t>for</a:t>
            </a:r>
            <a:r>
              <a:rPr sz="1486" spc="-67" dirty="0">
                <a:solidFill>
                  <a:srgbClr val="133590"/>
                </a:solidFill>
                <a:latin typeface="Microsoft Sans Serif"/>
                <a:cs typeface="Microsoft Sans Serif"/>
              </a:rPr>
              <a:t> </a:t>
            </a:r>
            <a:r>
              <a:rPr sz="1486" spc="30" dirty="0">
                <a:solidFill>
                  <a:srgbClr val="133590"/>
                </a:solidFill>
                <a:latin typeface="Microsoft Sans Serif"/>
                <a:cs typeface="Microsoft Sans Serif"/>
              </a:rPr>
              <a:t>chat</a:t>
            </a:r>
            <a:endParaRPr sz="1486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594"/>
              </a:spcBef>
            </a:pPr>
            <a:r>
              <a:rPr sz="1486" b="1" dirty="0">
                <a:solidFill>
                  <a:srgbClr val="133590"/>
                </a:solidFill>
                <a:latin typeface="Arial"/>
                <a:cs typeface="Arial"/>
              </a:rPr>
              <a:t>outreach</a:t>
            </a:r>
            <a:r>
              <a:rPr sz="1486" b="1" spc="-82" dirty="0">
                <a:solidFill>
                  <a:srgbClr val="133590"/>
                </a:solidFill>
                <a:latin typeface="Arial"/>
                <a:cs typeface="Arial"/>
              </a:rPr>
              <a:t> </a:t>
            </a:r>
            <a:r>
              <a:rPr sz="1486" b="1" dirty="0">
                <a:solidFill>
                  <a:srgbClr val="133590"/>
                </a:solidFill>
                <a:latin typeface="Arial"/>
                <a:cs typeface="Arial"/>
              </a:rPr>
              <a:t>&amp;</a:t>
            </a:r>
            <a:r>
              <a:rPr sz="1486" b="1" spc="-206" dirty="0">
                <a:solidFill>
                  <a:srgbClr val="133590"/>
                </a:solidFill>
                <a:latin typeface="Arial"/>
                <a:cs typeface="Arial"/>
              </a:rPr>
              <a:t> </a:t>
            </a:r>
            <a:r>
              <a:rPr sz="1486" b="1" spc="-6" dirty="0">
                <a:solidFill>
                  <a:srgbClr val="133590"/>
                </a:solidFill>
                <a:latin typeface="Arial"/>
                <a:cs typeface="Arial"/>
              </a:rPr>
              <a:t>responses</a:t>
            </a:r>
            <a:endParaRPr sz="1486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14631" y="5167884"/>
            <a:ext cx="2599186" cy="645368"/>
          </a:xfrm>
          <a:prstGeom prst="rect">
            <a:avLst/>
          </a:prstGeom>
        </p:spPr>
        <p:txBody>
          <a:bodyPr vert="horz" wrap="square" lIns="0" tIns="95881" rIns="0" bIns="0" rtlCol="0">
            <a:spAutoFit/>
          </a:bodyPr>
          <a:lstStyle/>
          <a:p>
            <a:pPr marL="41587">
              <a:lnSpc>
                <a:spcPct val="100000"/>
              </a:lnSpc>
              <a:spcBef>
                <a:spcPts val="755"/>
              </a:spcBef>
            </a:pPr>
            <a:r>
              <a:rPr sz="1486" b="1" dirty="0">
                <a:solidFill>
                  <a:srgbClr val="133590"/>
                </a:solidFill>
                <a:latin typeface="Arial"/>
                <a:cs typeface="Arial"/>
              </a:rPr>
              <a:t>Identify</a:t>
            </a:r>
            <a:r>
              <a:rPr sz="1486" b="1" spc="-167" dirty="0">
                <a:solidFill>
                  <a:srgbClr val="133590"/>
                </a:solidFill>
                <a:latin typeface="Arial"/>
                <a:cs typeface="Arial"/>
              </a:rPr>
              <a:t> </a:t>
            </a:r>
            <a:r>
              <a:rPr sz="1486" b="1" dirty="0">
                <a:solidFill>
                  <a:srgbClr val="133590"/>
                </a:solidFill>
                <a:latin typeface="Arial"/>
                <a:cs typeface="Arial"/>
              </a:rPr>
              <a:t>relevant</a:t>
            </a:r>
            <a:r>
              <a:rPr sz="1486" b="1" spc="-167" dirty="0">
                <a:solidFill>
                  <a:srgbClr val="133590"/>
                </a:solidFill>
                <a:latin typeface="Arial"/>
                <a:cs typeface="Arial"/>
              </a:rPr>
              <a:t> </a:t>
            </a:r>
            <a:r>
              <a:rPr sz="1486" b="1" spc="-27" dirty="0">
                <a:solidFill>
                  <a:srgbClr val="133590"/>
                </a:solidFill>
                <a:latin typeface="Arial"/>
                <a:cs typeface="Arial"/>
              </a:rPr>
              <a:t>clinical</a:t>
            </a:r>
            <a:r>
              <a:rPr sz="1486" b="1" spc="-200" dirty="0">
                <a:solidFill>
                  <a:srgbClr val="133590"/>
                </a:solidFill>
                <a:latin typeface="Arial"/>
                <a:cs typeface="Arial"/>
              </a:rPr>
              <a:t> </a:t>
            </a:r>
            <a:r>
              <a:rPr sz="1486" b="1" spc="-12" dirty="0">
                <a:solidFill>
                  <a:srgbClr val="133590"/>
                </a:solidFill>
                <a:latin typeface="Arial"/>
                <a:cs typeface="Arial"/>
              </a:rPr>
              <a:t>data</a:t>
            </a:r>
            <a:endParaRPr sz="1486">
              <a:latin typeface="Arial"/>
              <a:cs typeface="Arial"/>
            </a:endParaRPr>
          </a:p>
          <a:p>
            <a:pPr marL="7701">
              <a:lnSpc>
                <a:spcPct val="100000"/>
              </a:lnSpc>
              <a:spcBef>
                <a:spcPts val="697"/>
              </a:spcBef>
            </a:pPr>
            <a:r>
              <a:rPr sz="1486" spc="49" dirty="0">
                <a:solidFill>
                  <a:srgbClr val="133590"/>
                </a:solidFill>
                <a:latin typeface="Microsoft Sans Serif"/>
                <a:cs typeface="Microsoft Sans Serif"/>
              </a:rPr>
              <a:t>not</a:t>
            </a:r>
            <a:r>
              <a:rPr sz="1486" spc="-12" dirty="0">
                <a:solidFill>
                  <a:srgbClr val="133590"/>
                </a:solidFill>
                <a:latin typeface="Microsoft Sans Serif"/>
                <a:cs typeface="Microsoft Sans Serif"/>
              </a:rPr>
              <a:t> </a:t>
            </a:r>
            <a:r>
              <a:rPr sz="1486" dirty="0">
                <a:solidFill>
                  <a:srgbClr val="133590"/>
                </a:solidFill>
                <a:latin typeface="Microsoft Sans Serif"/>
                <a:cs typeface="Microsoft Sans Serif"/>
              </a:rPr>
              <a:t>captured</a:t>
            </a:r>
            <a:r>
              <a:rPr sz="1486" spc="-58" dirty="0">
                <a:solidFill>
                  <a:srgbClr val="133590"/>
                </a:solidFill>
                <a:latin typeface="Microsoft Sans Serif"/>
                <a:cs typeface="Microsoft Sans Serif"/>
              </a:rPr>
              <a:t> </a:t>
            </a:r>
            <a:r>
              <a:rPr sz="1486" spc="-6" dirty="0">
                <a:solidFill>
                  <a:srgbClr val="133590"/>
                </a:solidFill>
                <a:latin typeface="Microsoft Sans Serif"/>
                <a:cs typeface="Microsoft Sans Serif"/>
              </a:rPr>
              <a:t>in</a:t>
            </a:r>
            <a:r>
              <a:rPr sz="1486" spc="-94" dirty="0">
                <a:solidFill>
                  <a:srgbClr val="133590"/>
                </a:solidFill>
                <a:latin typeface="Microsoft Sans Serif"/>
                <a:cs typeface="Microsoft Sans Serif"/>
              </a:rPr>
              <a:t> </a:t>
            </a:r>
            <a:r>
              <a:rPr sz="1486" spc="21" dirty="0">
                <a:solidFill>
                  <a:srgbClr val="133590"/>
                </a:solidFill>
                <a:latin typeface="Microsoft Sans Serif"/>
                <a:cs typeface="Microsoft Sans Serif"/>
              </a:rPr>
              <a:t>documentation</a:t>
            </a:r>
            <a:endParaRPr sz="1486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28926" y="5187694"/>
            <a:ext cx="2045078" cy="619184"/>
          </a:xfrm>
          <a:prstGeom prst="rect">
            <a:avLst/>
          </a:prstGeom>
        </p:spPr>
        <p:txBody>
          <a:bodyPr vert="horz" wrap="square" lIns="0" tIns="8240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49"/>
              </a:spcBef>
            </a:pPr>
            <a:r>
              <a:rPr sz="1486" spc="-36" dirty="0">
                <a:solidFill>
                  <a:srgbClr val="133590"/>
                </a:solidFill>
                <a:latin typeface="Microsoft Sans Serif"/>
                <a:cs typeface="Microsoft Sans Serif"/>
              </a:rPr>
              <a:t>Build</a:t>
            </a:r>
            <a:r>
              <a:rPr sz="1486" spc="-136" dirty="0">
                <a:solidFill>
                  <a:srgbClr val="133590"/>
                </a:solidFill>
                <a:latin typeface="Microsoft Sans Serif"/>
                <a:cs typeface="Microsoft Sans Serif"/>
              </a:rPr>
              <a:t> </a:t>
            </a:r>
            <a:r>
              <a:rPr sz="1486" spc="-6" dirty="0">
                <a:solidFill>
                  <a:srgbClr val="133590"/>
                </a:solidFill>
                <a:latin typeface="Microsoft Sans Serif"/>
                <a:cs typeface="Microsoft Sans Serif"/>
              </a:rPr>
              <a:t>highly</a:t>
            </a:r>
            <a:r>
              <a:rPr sz="1486" spc="-136" dirty="0">
                <a:solidFill>
                  <a:srgbClr val="133590"/>
                </a:solidFill>
                <a:latin typeface="Microsoft Sans Serif"/>
                <a:cs typeface="Microsoft Sans Serif"/>
              </a:rPr>
              <a:t> </a:t>
            </a:r>
            <a:r>
              <a:rPr sz="1486" spc="-6" dirty="0">
                <a:solidFill>
                  <a:srgbClr val="133590"/>
                </a:solidFill>
                <a:latin typeface="Microsoft Sans Serif"/>
                <a:cs typeface="Microsoft Sans Serif"/>
              </a:rPr>
              <a:t>personalized</a:t>
            </a:r>
            <a:endParaRPr sz="1486">
              <a:latin typeface="Microsoft Sans Serif"/>
              <a:cs typeface="Microsoft Sans Serif"/>
            </a:endParaRPr>
          </a:p>
          <a:p>
            <a:pPr marL="3466" algn="ctr">
              <a:lnSpc>
                <a:spcPct val="100000"/>
              </a:lnSpc>
              <a:spcBef>
                <a:spcPts val="594"/>
              </a:spcBef>
            </a:pPr>
            <a:r>
              <a:rPr sz="1486" b="1" dirty="0">
                <a:solidFill>
                  <a:srgbClr val="133590"/>
                </a:solidFill>
                <a:latin typeface="Arial"/>
                <a:cs typeface="Arial"/>
              </a:rPr>
              <a:t>treatment</a:t>
            </a:r>
            <a:r>
              <a:rPr sz="1486" b="1" spc="112" dirty="0">
                <a:solidFill>
                  <a:srgbClr val="133590"/>
                </a:solidFill>
                <a:latin typeface="Arial"/>
                <a:cs typeface="Arial"/>
              </a:rPr>
              <a:t> </a:t>
            </a:r>
            <a:r>
              <a:rPr sz="1486" b="1" spc="-6" dirty="0">
                <a:solidFill>
                  <a:srgbClr val="133590"/>
                </a:solidFill>
                <a:latin typeface="Arial"/>
                <a:cs typeface="Arial"/>
              </a:rPr>
              <a:t>plans</a:t>
            </a:r>
            <a:endParaRPr sz="1486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01038" y="955843"/>
            <a:ext cx="1770198" cy="177019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400162" y="2519681"/>
            <a:ext cx="1990784" cy="846110"/>
          </a:xfrm>
          <a:prstGeom prst="rect">
            <a:avLst/>
          </a:prstGeom>
        </p:spPr>
        <p:txBody>
          <a:bodyPr vert="horz" wrap="square" lIns="0" tIns="82404" rIns="0" bIns="0" rtlCol="0">
            <a:spAutoFit/>
          </a:bodyPr>
          <a:lstStyle/>
          <a:p>
            <a:pPr marL="49288">
              <a:lnSpc>
                <a:spcPct val="100000"/>
              </a:lnSpc>
              <a:spcBef>
                <a:spcPts val="649"/>
              </a:spcBef>
            </a:pPr>
            <a:r>
              <a:rPr sz="1486" spc="-36" dirty="0">
                <a:solidFill>
                  <a:srgbClr val="133590"/>
                </a:solidFill>
                <a:latin typeface="Microsoft Sans Serif"/>
                <a:cs typeface="Microsoft Sans Serif"/>
              </a:rPr>
              <a:t>Validate</a:t>
            </a:r>
            <a:r>
              <a:rPr sz="1486" spc="-39" dirty="0">
                <a:solidFill>
                  <a:srgbClr val="133590"/>
                </a:solidFill>
                <a:latin typeface="Microsoft Sans Serif"/>
                <a:cs typeface="Microsoft Sans Serif"/>
              </a:rPr>
              <a:t> </a:t>
            </a:r>
            <a:r>
              <a:rPr sz="1486" dirty="0">
                <a:solidFill>
                  <a:srgbClr val="133590"/>
                </a:solidFill>
                <a:latin typeface="Microsoft Sans Serif"/>
                <a:cs typeface="Microsoft Sans Serif"/>
              </a:rPr>
              <a:t>data</a:t>
            </a:r>
            <a:r>
              <a:rPr sz="1486" spc="-100" dirty="0">
                <a:solidFill>
                  <a:srgbClr val="133590"/>
                </a:solidFill>
                <a:latin typeface="Microsoft Sans Serif"/>
                <a:cs typeface="Microsoft Sans Serif"/>
              </a:rPr>
              <a:t> </a:t>
            </a:r>
            <a:r>
              <a:rPr sz="1486" spc="-6" dirty="0">
                <a:solidFill>
                  <a:srgbClr val="133590"/>
                </a:solidFill>
                <a:latin typeface="Microsoft Sans Serif"/>
                <a:cs typeface="Microsoft Sans Serif"/>
              </a:rPr>
              <a:t>collected</a:t>
            </a:r>
            <a:endParaRPr sz="1486">
              <a:latin typeface="Microsoft Sans Serif"/>
              <a:cs typeface="Microsoft Sans Serif"/>
            </a:endParaRPr>
          </a:p>
          <a:p>
            <a:pPr marL="7701">
              <a:lnSpc>
                <a:spcPct val="100000"/>
              </a:lnSpc>
              <a:spcBef>
                <a:spcPts val="594"/>
              </a:spcBef>
            </a:pPr>
            <a:r>
              <a:rPr sz="1486" b="1" spc="-21" dirty="0">
                <a:solidFill>
                  <a:srgbClr val="133590"/>
                </a:solidFill>
                <a:latin typeface="Arial"/>
                <a:cs typeface="Arial"/>
              </a:rPr>
              <a:t>in</a:t>
            </a:r>
            <a:r>
              <a:rPr sz="1486" b="1" spc="-164" dirty="0">
                <a:solidFill>
                  <a:srgbClr val="133590"/>
                </a:solidFill>
                <a:latin typeface="Arial"/>
                <a:cs typeface="Arial"/>
              </a:rPr>
              <a:t> </a:t>
            </a:r>
            <a:r>
              <a:rPr sz="1486" b="1" spc="-30" dirty="0">
                <a:solidFill>
                  <a:srgbClr val="133590"/>
                </a:solidFill>
                <a:latin typeface="Arial"/>
                <a:cs typeface="Arial"/>
              </a:rPr>
              <a:t>provider</a:t>
            </a:r>
            <a:r>
              <a:rPr sz="1486" b="1" spc="-158" dirty="0">
                <a:solidFill>
                  <a:srgbClr val="133590"/>
                </a:solidFill>
                <a:latin typeface="Arial"/>
                <a:cs typeface="Arial"/>
              </a:rPr>
              <a:t> </a:t>
            </a:r>
            <a:r>
              <a:rPr sz="1486" b="1" spc="-6" dirty="0">
                <a:solidFill>
                  <a:srgbClr val="133590"/>
                </a:solidFill>
                <a:latin typeface="Arial"/>
                <a:cs typeface="Arial"/>
              </a:rPr>
              <a:t>evaluations</a:t>
            </a:r>
            <a:endParaRPr sz="1486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74926" y="1064706"/>
            <a:ext cx="1552466" cy="155246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09933" y="3639057"/>
            <a:ext cx="1552466" cy="155246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74926" y="3639057"/>
            <a:ext cx="1552466" cy="1552466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62958" y="1499207"/>
            <a:ext cx="2822523" cy="587223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9"/>
              </a:spcBef>
            </a:pPr>
            <a:r>
              <a:rPr spc="-49" dirty="0"/>
              <a:t>How</a:t>
            </a:r>
            <a:r>
              <a:rPr spc="-218" dirty="0"/>
              <a:t> </a:t>
            </a:r>
            <a:r>
              <a:rPr dirty="0"/>
              <a:t>it</a:t>
            </a:r>
            <a:r>
              <a:rPr spc="-246" dirty="0"/>
              <a:t> </a:t>
            </a:r>
            <a:r>
              <a:rPr spc="-61" dirty="0"/>
              <a:t>works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89208" y="2369787"/>
            <a:ext cx="4396282" cy="1552195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26000"/>
              </a:lnSpc>
              <a:spcBef>
                <a:spcPts val="58"/>
              </a:spcBef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We designed the fully integrated data architecture of the Confidant Platform </a:t>
            </a:r>
            <a:r>
              <a:rPr sz="2001" dirty="0">
                <a:solidFill>
                  <a:srgbClr val="133590"/>
                </a:solidFill>
                <a:latin typeface="Arial Black"/>
                <a:cs typeface="Arial Black"/>
              </a:rPr>
              <a:t>to be optimized for next-gen machine learning &amp; AI at scale.</a:t>
            </a:r>
            <a:endParaRPr sz="2001" dirty="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5558" y="4290528"/>
            <a:ext cx="4074753" cy="1552195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26000"/>
              </a:lnSpc>
              <a:spcBef>
                <a:spcPts val="58"/>
              </a:spcBef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The Confidant Platform helps providers deliver effective interventions based on symptoms &amp; diagnosis &amp; to track outcomes.</a:t>
            </a:r>
            <a:endParaRPr sz="2001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0568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373" y="430522"/>
            <a:ext cx="493233" cy="52862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40285" y="2244974"/>
            <a:ext cx="4937683" cy="1127118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26000"/>
              </a:lnSpc>
              <a:spcBef>
                <a:spcPts val="58"/>
              </a:spcBef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Confidant Health </a:t>
            </a:r>
            <a:r>
              <a:rPr sz="2001" dirty="0">
                <a:solidFill>
                  <a:srgbClr val="133590"/>
                </a:solidFill>
                <a:latin typeface="Arial Black"/>
                <a:cs typeface="Arial Black"/>
              </a:rPr>
              <a:t>seamlessly integrates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into the current referral system at any practice.</a:t>
            </a:r>
            <a:endParaRPr sz="2001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0285" y="3582233"/>
            <a:ext cx="5043577" cy="1127118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26000"/>
              </a:lnSpc>
              <a:spcBef>
                <a:spcPts val="58"/>
              </a:spcBef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By supporting multiple referral paths, the implementation is simplified</a:t>
            </a:r>
            <a:r>
              <a:rPr lang="en-US" sz="2001" dirty="0">
                <a:solidFill>
                  <a:srgbClr val="133590"/>
                </a:solidFill>
                <a:latin typeface="Tahoma"/>
                <a:cs typeface="Tahoma"/>
              </a:rPr>
              <a:t>,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 allowing the clinical team to continue practicing as usual.</a:t>
            </a:r>
            <a:endParaRPr sz="2001" dirty="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50926" y="5234406"/>
            <a:ext cx="5216470" cy="1211798"/>
            <a:chOff x="1237627" y="8631923"/>
            <a:chExt cx="8602345" cy="1998345"/>
          </a:xfrm>
        </p:grpSpPr>
        <p:sp>
          <p:nvSpPr>
            <p:cNvPr id="6" name="object 6"/>
            <p:cNvSpPr/>
            <p:nvPr/>
          </p:nvSpPr>
          <p:spPr>
            <a:xfrm>
              <a:off x="1237627" y="8841341"/>
              <a:ext cx="8317230" cy="1788795"/>
            </a:xfrm>
            <a:custGeom>
              <a:avLst/>
              <a:gdLst/>
              <a:ahLst/>
              <a:cxnLst/>
              <a:rect l="l" t="t" r="r" b="b"/>
              <a:pathLst>
                <a:path w="8317230" h="1788795">
                  <a:moveTo>
                    <a:pt x="8317191" y="0"/>
                  </a:moveTo>
                  <a:lnTo>
                    <a:pt x="0" y="0"/>
                  </a:lnTo>
                  <a:lnTo>
                    <a:pt x="0" y="1788479"/>
                  </a:lnTo>
                  <a:lnTo>
                    <a:pt x="8317191" y="1788479"/>
                  </a:lnTo>
                  <a:lnTo>
                    <a:pt x="8317191" y="0"/>
                  </a:lnTo>
                  <a:close/>
                </a:path>
              </a:pathLst>
            </a:custGeom>
            <a:solidFill>
              <a:srgbClr val="D5EF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22623" y="8631923"/>
              <a:ext cx="8317230" cy="1788795"/>
            </a:xfrm>
            <a:custGeom>
              <a:avLst/>
              <a:gdLst/>
              <a:ahLst/>
              <a:cxnLst/>
              <a:rect l="l" t="t" r="r" b="b"/>
              <a:pathLst>
                <a:path w="8317230" h="1788795">
                  <a:moveTo>
                    <a:pt x="8317191" y="0"/>
                  </a:moveTo>
                  <a:lnTo>
                    <a:pt x="0" y="0"/>
                  </a:lnTo>
                  <a:lnTo>
                    <a:pt x="0" y="1788479"/>
                  </a:lnTo>
                  <a:lnTo>
                    <a:pt x="8317191" y="1788479"/>
                  </a:lnTo>
                  <a:lnTo>
                    <a:pt x="83171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1947" y="8844034"/>
              <a:ext cx="1364251" cy="1364251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083571" y="5489590"/>
            <a:ext cx="3781883" cy="747274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 marR="3081">
              <a:lnSpc>
                <a:spcPct val="126499"/>
              </a:lnSpc>
              <a:spcBef>
                <a:spcPts val="61"/>
              </a:spcBef>
            </a:pPr>
            <a:r>
              <a:rPr sz="1304" dirty="0">
                <a:solidFill>
                  <a:srgbClr val="133590"/>
                </a:solidFill>
                <a:latin typeface="Arial Black"/>
                <a:cs typeface="Arial Black"/>
              </a:rPr>
              <a:t>WEEKLY, MONTHLY, OR QUARTERLY POPULATION HEALTH MANAGEMENT MEETINGS (OPTIONAL)</a:t>
            </a:r>
            <a:endParaRPr sz="1304" dirty="0">
              <a:latin typeface="Arial Black"/>
              <a:cs typeface="Arial Black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40440" y="801847"/>
            <a:ext cx="1338968" cy="1338968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7227744" y="3578425"/>
            <a:ext cx="3658113" cy="2517552"/>
            <a:chOff x="11918380" y="5901087"/>
            <a:chExt cx="6032500" cy="4151629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742556" y="5901087"/>
              <a:ext cx="2208058" cy="220805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18380" y="5901087"/>
              <a:ext cx="2208058" cy="220805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791307" y="7766067"/>
              <a:ext cx="2286223" cy="2286223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8341755" y="2013978"/>
            <a:ext cx="1336944" cy="369605"/>
          </a:xfrm>
          <a:prstGeom prst="rect">
            <a:avLst/>
          </a:prstGeom>
        </p:spPr>
        <p:txBody>
          <a:bodyPr vert="horz" wrap="square" lIns="0" tIns="1540" rIns="0" bIns="0" rtlCol="0">
            <a:spAutoFit/>
          </a:bodyPr>
          <a:lstStyle/>
          <a:p>
            <a:pPr marL="322684" marR="3081" indent="-315367">
              <a:lnSpc>
                <a:spcPct val="104600"/>
              </a:lnSpc>
              <a:spcBef>
                <a:spcPts val="12"/>
              </a:spcBef>
            </a:pPr>
            <a:r>
              <a:rPr sz="1182" spc="-27" dirty="0">
                <a:solidFill>
                  <a:srgbClr val="133590"/>
                </a:solidFill>
                <a:latin typeface="Lucida Sans"/>
                <a:cs typeface="Lucida Sans"/>
              </a:rPr>
              <a:t>EMERGENCY</a:t>
            </a:r>
            <a:r>
              <a:rPr sz="1182" spc="-197" dirty="0">
                <a:solidFill>
                  <a:srgbClr val="133590"/>
                </a:solidFill>
                <a:latin typeface="Lucida Sans"/>
                <a:cs typeface="Lucida Sans"/>
              </a:rPr>
              <a:t> </a:t>
            </a:r>
            <a:r>
              <a:rPr sz="1182" spc="-36" dirty="0">
                <a:solidFill>
                  <a:srgbClr val="133590"/>
                </a:solidFill>
                <a:latin typeface="Lucida Sans"/>
                <a:cs typeface="Lucida Sans"/>
              </a:rPr>
              <a:t>ROOM </a:t>
            </a:r>
            <a:r>
              <a:rPr sz="1182" spc="-6" dirty="0">
                <a:solidFill>
                  <a:srgbClr val="133590"/>
                </a:solidFill>
                <a:latin typeface="Lucida Sans"/>
                <a:cs typeface="Lucida Sans"/>
              </a:rPr>
              <a:t>PROVIDER</a:t>
            </a:r>
            <a:endParaRPr sz="1182">
              <a:latin typeface="Lucida Sans"/>
              <a:cs typeface="Lucida San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76451" y="4521474"/>
            <a:ext cx="294574" cy="198308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6"/>
              </a:spcBef>
            </a:pPr>
            <a:r>
              <a:rPr sz="1182" spc="-15" dirty="0">
                <a:solidFill>
                  <a:srgbClr val="133590"/>
                </a:solidFill>
                <a:latin typeface="Lucida Sans"/>
                <a:cs typeface="Lucida Sans"/>
              </a:rPr>
              <a:t>APP</a:t>
            </a:r>
            <a:endParaRPr sz="1182">
              <a:latin typeface="Lucida Sans"/>
              <a:cs typeface="Lucida San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956891" y="4824970"/>
            <a:ext cx="519067" cy="198308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6"/>
              </a:spcBef>
            </a:pPr>
            <a:r>
              <a:rPr sz="1182" spc="-36" dirty="0">
                <a:solidFill>
                  <a:srgbClr val="133590"/>
                </a:solidFill>
                <a:latin typeface="Lucida Sans"/>
                <a:cs typeface="Lucida Sans"/>
              </a:rPr>
              <a:t>DIRECT</a:t>
            </a:r>
            <a:endParaRPr sz="1182">
              <a:latin typeface="Lucida Sans"/>
              <a:cs typeface="Lucida San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47423" y="5947660"/>
            <a:ext cx="827119" cy="369605"/>
          </a:xfrm>
          <a:prstGeom prst="rect">
            <a:avLst/>
          </a:prstGeom>
        </p:spPr>
        <p:txBody>
          <a:bodyPr vert="horz" wrap="square" lIns="0" tIns="1540" rIns="0" bIns="0" rtlCol="0">
            <a:spAutoFit/>
          </a:bodyPr>
          <a:lstStyle/>
          <a:p>
            <a:pPr marL="11552" marR="3081" indent="-4236">
              <a:lnSpc>
                <a:spcPct val="104600"/>
              </a:lnSpc>
              <a:spcBef>
                <a:spcPts val="12"/>
              </a:spcBef>
            </a:pPr>
            <a:r>
              <a:rPr sz="1182" spc="-64" dirty="0">
                <a:solidFill>
                  <a:srgbClr val="133590"/>
                </a:solidFill>
                <a:latin typeface="Lucida Sans"/>
                <a:cs typeface="Lucida Sans"/>
              </a:rPr>
              <a:t>CONFIDANT </a:t>
            </a:r>
            <a:r>
              <a:rPr sz="1182" spc="-18" dirty="0">
                <a:solidFill>
                  <a:srgbClr val="133590"/>
                </a:solidFill>
                <a:latin typeface="Lucida Sans"/>
                <a:cs typeface="Lucida Sans"/>
              </a:rPr>
              <a:t>CARE</a:t>
            </a:r>
            <a:r>
              <a:rPr sz="1182" spc="-176" dirty="0">
                <a:solidFill>
                  <a:srgbClr val="133590"/>
                </a:solidFill>
                <a:latin typeface="Lucida Sans"/>
                <a:cs typeface="Lucida Sans"/>
              </a:rPr>
              <a:t> </a:t>
            </a:r>
            <a:r>
              <a:rPr sz="1182" spc="-18" dirty="0">
                <a:solidFill>
                  <a:srgbClr val="133590"/>
                </a:solidFill>
                <a:latin typeface="Lucida Sans"/>
                <a:cs typeface="Lucida Sans"/>
              </a:rPr>
              <a:t>TEAM</a:t>
            </a:r>
            <a:endParaRPr sz="1182">
              <a:latin typeface="Lucida Sans"/>
              <a:cs typeface="Lucida San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705929" y="1424186"/>
            <a:ext cx="3705476" cy="4274601"/>
            <a:chOff x="12706942" y="2348588"/>
            <a:chExt cx="6110605" cy="7049134"/>
          </a:xfrm>
        </p:grpSpPr>
        <p:sp>
          <p:nvSpPr>
            <p:cNvPr id="20" name="object 20"/>
            <p:cNvSpPr/>
            <p:nvPr/>
          </p:nvSpPr>
          <p:spPr>
            <a:xfrm>
              <a:off x="13022430" y="4860459"/>
              <a:ext cx="0" cy="1068070"/>
            </a:xfrm>
            <a:custGeom>
              <a:avLst/>
              <a:gdLst/>
              <a:ahLst/>
              <a:cxnLst/>
              <a:rect l="l" t="t" r="r" b="b"/>
              <a:pathLst>
                <a:path h="1068070">
                  <a:moveTo>
                    <a:pt x="0" y="1068030"/>
                  </a:moveTo>
                  <a:lnTo>
                    <a:pt x="0" y="0"/>
                  </a:lnTo>
                </a:path>
              </a:pathLst>
            </a:custGeom>
            <a:ln w="52354">
              <a:solidFill>
                <a:srgbClr val="012B53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411901" y="8713038"/>
              <a:ext cx="392430" cy="392430"/>
            </a:xfrm>
            <a:custGeom>
              <a:avLst/>
              <a:gdLst/>
              <a:ahLst/>
              <a:cxnLst/>
              <a:rect l="l" t="t" r="r" b="b"/>
              <a:pathLst>
                <a:path w="392430" h="392429">
                  <a:moveTo>
                    <a:pt x="392286" y="392286"/>
                  </a:moveTo>
                  <a:lnTo>
                    <a:pt x="0" y="0"/>
                  </a:lnTo>
                </a:path>
              </a:pathLst>
            </a:custGeom>
            <a:ln w="52354">
              <a:solidFill>
                <a:srgbClr val="012B53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942342" y="8713038"/>
              <a:ext cx="392430" cy="392430"/>
            </a:xfrm>
            <a:custGeom>
              <a:avLst/>
              <a:gdLst/>
              <a:ahLst/>
              <a:cxnLst/>
              <a:rect l="l" t="t" r="r" b="b"/>
              <a:pathLst>
                <a:path w="392430" h="392429">
                  <a:moveTo>
                    <a:pt x="0" y="392286"/>
                  </a:moveTo>
                  <a:lnTo>
                    <a:pt x="392286" y="0"/>
                  </a:lnTo>
                </a:path>
              </a:pathLst>
            </a:custGeom>
            <a:ln w="52354">
              <a:solidFill>
                <a:srgbClr val="012B53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857348" y="4012652"/>
              <a:ext cx="0" cy="1604645"/>
            </a:xfrm>
            <a:custGeom>
              <a:avLst/>
              <a:gdLst/>
              <a:ahLst/>
              <a:cxnLst/>
              <a:rect l="l" t="t" r="r" b="b"/>
              <a:pathLst>
                <a:path h="1604645">
                  <a:moveTo>
                    <a:pt x="0" y="1604390"/>
                  </a:moveTo>
                  <a:lnTo>
                    <a:pt x="0" y="0"/>
                  </a:lnTo>
                </a:path>
              </a:pathLst>
            </a:custGeom>
            <a:ln w="52354">
              <a:solidFill>
                <a:srgbClr val="012B53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6846502" y="4860459"/>
              <a:ext cx="0" cy="1068070"/>
            </a:xfrm>
            <a:custGeom>
              <a:avLst/>
              <a:gdLst/>
              <a:ahLst/>
              <a:cxnLst/>
              <a:rect l="l" t="t" r="r" b="b"/>
              <a:pathLst>
                <a:path h="1068070">
                  <a:moveTo>
                    <a:pt x="0" y="1068030"/>
                  </a:moveTo>
                  <a:lnTo>
                    <a:pt x="0" y="0"/>
                  </a:lnTo>
                </a:path>
              </a:pathLst>
            </a:custGeom>
            <a:ln w="52354">
              <a:solidFill>
                <a:srgbClr val="012B53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993039" y="4884123"/>
              <a:ext cx="3883025" cy="0"/>
            </a:xfrm>
            <a:custGeom>
              <a:avLst/>
              <a:gdLst/>
              <a:ahLst/>
              <a:cxnLst/>
              <a:rect l="l" t="t" r="r" b="b"/>
              <a:pathLst>
                <a:path w="3883025">
                  <a:moveTo>
                    <a:pt x="3882887" y="0"/>
                  </a:moveTo>
                  <a:lnTo>
                    <a:pt x="0" y="0"/>
                  </a:lnTo>
                </a:path>
              </a:pathLst>
            </a:custGeom>
            <a:ln w="52354">
              <a:solidFill>
                <a:srgbClr val="012B53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857348" y="7945717"/>
              <a:ext cx="0" cy="355600"/>
            </a:xfrm>
            <a:custGeom>
              <a:avLst/>
              <a:gdLst/>
              <a:ahLst/>
              <a:cxnLst/>
              <a:rect l="l" t="t" r="r" b="b"/>
              <a:pathLst>
                <a:path h="355600">
                  <a:moveTo>
                    <a:pt x="0" y="355265"/>
                  </a:moveTo>
                  <a:lnTo>
                    <a:pt x="0" y="0"/>
                  </a:lnTo>
                </a:path>
              </a:pathLst>
            </a:custGeom>
            <a:ln w="52354">
              <a:solidFill>
                <a:srgbClr val="012B53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06942" y="6241500"/>
              <a:ext cx="630971" cy="63097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753298" y="5452954"/>
              <a:ext cx="2208058" cy="220805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8067617" y="2453349"/>
              <a:ext cx="0" cy="6934200"/>
            </a:xfrm>
            <a:custGeom>
              <a:avLst/>
              <a:gdLst/>
              <a:ahLst/>
              <a:cxnLst/>
              <a:rect l="l" t="t" r="r" b="b"/>
              <a:pathLst>
                <a:path h="6934200">
                  <a:moveTo>
                    <a:pt x="0" y="6933820"/>
                  </a:moveTo>
                  <a:lnTo>
                    <a:pt x="0" y="0"/>
                  </a:lnTo>
                </a:path>
              </a:pathLst>
            </a:custGeom>
            <a:ln w="52354">
              <a:solidFill>
                <a:srgbClr val="012B53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452692" y="2455391"/>
              <a:ext cx="1568450" cy="0"/>
            </a:xfrm>
            <a:custGeom>
              <a:avLst/>
              <a:gdLst/>
              <a:ahLst/>
              <a:cxnLst/>
              <a:rect l="l" t="t" r="r" b="b"/>
              <a:pathLst>
                <a:path w="1568450">
                  <a:moveTo>
                    <a:pt x="0" y="0"/>
                  </a:moveTo>
                  <a:lnTo>
                    <a:pt x="26177" y="0"/>
                  </a:lnTo>
                  <a:lnTo>
                    <a:pt x="1567878" y="0"/>
                  </a:lnTo>
                </a:path>
              </a:pathLst>
            </a:custGeom>
            <a:ln w="52354">
              <a:solidFill>
                <a:srgbClr val="012B53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6265263" y="2348588"/>
              <a:ext cx="213995" cy="213995"/>
            </a:xfrm>
            <a:custGeom>
              <a:avLst/>
              <a:gdLst/>
              <a:ahLst/>
              <a:cxnLst/>
              <a:rect l="l" t="t" r="r" b="b"/>
              <a:pathLst>
                <a:path w="213994" h="213994">
                  <a:moveTo>
                    <a:pt x="213606" y="0"/>
                  </a:moveTo>
                  <a:lnTo>
                    <a:pt x="0" y="106803"/>
                  </a:lnTo>
                  <a:lnTo>
                    <a:pt x="213606" y="213606"/>
                  </a:lnTo>
                  <a:lnTo>
                    <a:pt x="213606" y="0"/>
                  </a:lnTo>
                  <a:close/>
                </a:path>
              </a:pathLst>
            </a:custGeom>
            <a:solidFill>
              <a:srgbClr val="012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265264" y="9371075"/>
              <a:ext cx="1755775" cy="0"/>
            </a:xfrm>
            <a:custGeom>
              <a:avLst/>
              <a:gdLst/>
              <a:ahLst/>
              <a:cxnLst/>
              <a:rect l="l" t="t" r="r" b="b"/>
              <a:pathLst>
                <a:path w="1755775">
                  <a:moveTo>
                    <a:pt x="0" y="0"/>
                  </a:moveTo>
                  <a:lnTo>
                    <a:pt x="1755307" y="0"/>
                  </a:lnTo>
                </a:path>
              </a:pathLst>
            </a:custGeom>
            <a:ln w="52354">
              <a:solidFill>
                <a:srgbClr val="012B53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318111" y="3386012"/>
              <a:ext cx="1498865" cy="149886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726476" y="3857198"/>
              <a:ext cx="682139" cy="682139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7772009" y="4824970"/>
            <a:ext cx="278017" cy="198308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6"/>
              </a:spcBef>
            </a:pPr>
            <a:r>
              <a:rPr sz="1182" spc="-33" dirty="0">
                <a:solidFill>
                  <a:srgbClr val="133590"/>
                </a:solidFill>
                <a:latin typeface="Lucida Sans"/>
                <a:cs typeface="Lucida Sans"/>
              </a:rPr>
              <a:t>FAX</a:t>
            </a:r>
            <a:endParaRPr sz="1182">
              <a:latin typeface="Lucida Sans"/>
              <a:cs typeface="Lucida Sans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562959" y="1472539"/>
            <a:ext cx="5506808" cy="587223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9"/>
              </a:spcBef>
            </a:pPr>
            <a:r>
              <a:rPr spc="-82" dirty="0"/>
              <a:t>Flexible</a:t>
            </a:r>
            <a:r>
              <a:rPr spc="-154" dirty="0"/>
              <a:t> </a:t>
            </a:r>
            <a:r>
              <a:rPr spc="-82" dirty="0"/>
              <a:t>Referral</a:t>
            </a:r>
            <a:r>
              <a:rPr spc="-154" dirty="0"/>
              <a:t> </a:t>
            </a:r>
            <a:r>
              <a:rPr spc="-55" dirty="0"/>
              <a:t>Pathway</a:t>
            </a:r>
          </a:p>
        </p:txBody>
      </p:sp>
    </p:spTree>
    <p:extLst>
      <p:ext uri="{BB962C8B-B14F-4D97-AF65-F5344CB8AC3E}">
        <p14:creationId xmlns:p14="http://schemas.microsoft.com/office/powerpoint/2010/main" val="1396486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92651" y="0"/>
            <a:ext cx="5799072" cy="6857615"/>
          </a:xfrm>
          <a:custGeom>
            <a:avLst/>
            <a:gdLst/>
            <a:ahLst/>
            <a:cxnLst/>
            <a:rect l="l" t="t" r="r" b="b"/>
            <a:pathLst>
              <a:path w="9563100" h="11308715">
                <a:moveTo>
                  <a:pt x="0" y="0"/>
                </a:moveTo>
                <a:lnTo>
                  <a:pt x="0" y="11308556"/>
                </a:lnTo>
                <a:lnTo>
                  <a:pt x="9562850" y="11308556"/>
                </a:lnTo>
                <a:lnTo>
                  <a:pt x="956285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373" y="430522"/>
            <a:ext cx="493233" cy="52862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9"/>
              </a:spcBef>
            </a:pPr>
            <a:r>
              <a:rPr spc="-82" dirty="0"/>
              <a:t>Referrals</a:t>
            </a:r>
            <a:r>
              <a:rPr spc="-173" dirty="0"/>
              <a:t> </a:t>
            </a:r>
            <a:r>
              <a:rPr spc="-67" dirty="0"/>
              <a:t>Made</a:t>
            </a:r>
            <a:r>
              <a:rPr spc="-173" dirty="0"/>
              <a:t> </a:t>
            </a:r>
            <a:r>
              <a:rPr spc="-64" dirty="0"/>
              <a:t>Even</a:t>
            </a:r>
            <a:r>
              <a:rPr spc="-170" dirty="0"/>
              <a:t> </a:t>
            </a:r>
            <a:r>
              <a:rPr spc="-42" dirty="0"/>
              <a:t>Easier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9208" y="2497198"/>
            <a:ext cx="5146773" cy="3011158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lnSpc>
                <a:spcPct val="114000"/>
              </a:lnSpc>
              <a:spcAft>
                <a:spcPts val="600"/>
              </a:spcAft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The</a:t>
            </a:r>
            <a:r>
              <a:rPr sz="2001" spc="-291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27" dirty="0">
                <a:solidFill>
                  <a:srgbClr val="133590"/>
                </a:solidFill>
                <a:latin typeface="Tahoma"/>
                <a:cs typeface="Tahoma"/>
              </a:rPr>
              <a:t>Confidant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5" dirty="0">
                <a:solidFill>
                  <a:srgbClr val="133590"/>
                </a:solidFill>
                <a:latin typeface="Tahoma"/>
                <a:cs typeface="Tahoma"/>
              </a:rPr>
              <a:t>Kiosk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8" dirty="0">
                <a:solidFill>
                  <a:srgbClr val="133590"/>
                </a:solidFill>
                <a:latin typeface="Tahoma"/>
                <a:cs typeface="Tahoma"/>
              </a:rPr>
              <a:t>for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5" dirty="0">
                <a:solidFill>
                  <a:srgbClr val="133590"/>
                </a:solidFill>
                <a:latin typeface="Tahoma"/>
                <a:cs typeface="Tahoma"/>
              </a:rPr>
              <a:t>EDs</a:t>
            </a:r>
            <a:endParaRPr sz="2001" dirty="0">
              <a:latin typeface="Tahoma"/>
              <a:cs typeface="Tahoma"/>
            </a:endParaRPr>
          </a:p>
          <a:p>
            <a:pPr marL="727771" indent="-250676">
              <a:lnSpc>
                <a:spcPct val="114000"/>
              </a:lnSpc>
              <a:spcAft>
                <a:spcPts val="600"/>
              </a:spcAft>
              <a:buChar char="•"/>
              <a:tabLst>
                <a:tab pos="727771" algn="l"/>
              </a:tabLst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Currently</a:t>
            </a:r>
            <a:r>
              <a:rPr sz="2001" spc="-31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launching</a:t>
            </a:r>
            <a:r>
              <a:rPr sz="2001" spc="-31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2" dirty="0">
                <a:solidFill>
                  <a:srgbClr val="133590"/>
                </a:solidFill>
                <a:latin typeface="Tahoma"/>
                <a:cs typeface="Tahoma"/>
              </a:rPr>
              <a:t>in</a:t>
            </a:r>
            <a:r>
              <a:rPr sz="2001" spc="-31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39" dirty="0">
                <a:solidFill>
                  <a:srgbClr val="133590"/>
                </a:solidFill>
                <a:latin typeface="Tahoma"/>
                <a:cs typeface="Tahoma"/>
              </a:rPr>
              <a:t>a</a:t>
            </a:r>
            <a:r>
              <a:rPr sz="2001" spc="-31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36" dirty="0">
                <a:solidFill>
                  <a:srgbClr val="133590"/>
                </a:solidFill>
                <a:latin typeface="Tahoma"/>
                <a:cs typeface="Tahoma"/>
              </a:rPr>
              <a:t>NH</a:t>
            </a:r>
            <a:r>
              <a:rPr sz="2001" spc="-31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55" dirty="0">
                <a:solidFill>
                  <a:srgbClr val="133590"/>
                </a:solidFill>
                <a:latin typeface="Tahoma"/>
                <a:cs typeface="Tahoma"/>
              </a:rPr>
              <a:t>ED</a:t>
            </a:r>
            <a:r>
              <a:rPr sz="2001" spc="-31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49" dirty="0">
                <a:solidFill>
                  <a:srgbClr val="133590"/>
                </a:solidFill>
                <a:latin typeface="Tahoma"/>
                <a:cs typeface="Tahoma"/>
              </a:rPr>
              <a:t>to</a:t>
            </a:r>
            <a:r>
              <a:rPr sz="2001" spc="-31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2" dirty="0">
                <a:solidFill>
                  <a:srgbClr val="133590"/>
                </a:solidFill>
                <a:latin typeface="Tahoma"/>
                <a:cs typeface="Tahoma"/>
              </a:rPr>
              <a:t>make</a:t>
            </a:r>
            <a:r>
              <a:rPr lang="en-US" sz="2001" dirty="0">
                <a:latin typeface="Tahoma"/>
                <a:cs typeface="Tahoma"/>
              </a:rPr>
              <a:t> </a:t>
            </a:r>
            <a:r>
              <a:rPr sz="2001" spc="-24" dirty="0">
                <a:solidFill>
                  <a:srgbClr val="133590"/>
                </a:solidFill>
                <a:latin typeface="Tahoma"/>
                <a:cs typeface="Tahoma"/>
              </a:rPr>
              <a:t>referrals</a:t>
            </a:r>
            <a:r>
              <a:rPr sz="2001" spc="-3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30" dirty="0">
                <a:solidFill>
                  <a:srgbClr val="133590"/>
                </a:solidFill>
                <a:latin typeface="Tahoma"/>
                <a:cs typeface="Tahoma"/>
              </a:rPr>
              <a:t>seamless</a:t>
            </a:r>
            <a:r>
              <a:rPr sz="2001" spc="-300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8" dirty="0">
                <a:solidFill>
                  <a:srgbClr val="133590"/>
                </a:solidFill>
                <a:latin typeface="Tahoma"/>
                <a:cs typeface="Tahoma"/>
              </a:rPr>
              <a:t>for</a:t>
            </a:r>
            <a:r>
              <a:rPr sz="2001" spc="-300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49" dirty="0">
                <a:solidFill>
                  <a:srgbClr val="133590"/>
                </a:solidFill>
                <a:latin typeface="Tahoma"/>
                <a:cs typeface="Tahoma"/>
              </a:rPr>
              <a:t>ED</a:t>
            </a:r>
            <a:r>
              <a:rPr sz="2001" spc="-3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providers</a:t>
            </a:r>
            <a:endParaRPr sz="2001" dirty="0">
              <a:latin typeface="Tahoma"/>
              <a:cs typeface="Tahoma"/>
            </a:endParaRPr>
          </a:p>
          <a:p>
            <a:pPr marL="727386" marR="360805" indent="-250676">
              <a:lnSpc>
                <a:spcPct val="114000"/>
              </a:lnSpc>
              <a:spcAft>
                <a:spcPts val="600"/>
              </a:spcAft>
              <a:buChar char="•"/>
              <a:tabLst>
                <a:tab pos="727386" algn="l"/>
              </a:tabLst>
            </a:pPr>
            <a:r>
              <a:rPr sz="2001" spc="-55" dirty="0">
                <a:solidFill>
                  <a:srgbClr val="133590"/>
                </a:solidFill>
                <a:latin typeface="Tahoma"/>
                <a:cs typeface="Tahoma"/>
              </a:rPr>
              <a:t>ED</a:t>
            </a:r>
            <a:r>
              <a:rPr sz="2001" spc="-25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21" dirty="0">
                <a:solidFill>
                  <a:srgbClr val="133590"/>
                </a:solidFill>
                <a:latin typeface="Tahoma"/>
                <a:cs typeface="Tahoma"/>
              </a:rPr>
              <a:t>providers</a:t>
            </a:r>
            <a:r>
              <a:rPr sz="2001" spc="-26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49" dirty="0">
                <a:solidFill>
                  <a:srgbClr val="133590"/>
                </a:solidFill>
                <a:latin typeface="Tahoma"/>
                <a:cs typeface="Tahoma"/>
              </a:rPr>
              <a:t>can</a:t>
            </a:r>
            <a:r>
              <a:rPr sz="2001" spc="-261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support</a:t>
            </a:r>
            <a:r>
              <a:rPr sz="2001" spc="-261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patients</a:t>
            </a:r>
            <a:r>
              <a:rPr lang="en-US" sz="2001" spc="-6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2" dirty="0">
                <a:solidFill>
                  <a:srgbClr val="133590"/>
                </a:solidFill>
                <a:latin typeface="Tahoma"/>
                <a:cs typeface="Tahoma"/>
              </a:rPr>
              <a:t>booking</a:t>
            </a:r>
            <a:r>
              <a:rPr sz="2001" spc="-227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their</a:t>
            </a:r>
            <a:r>
              <a:rPr sz="2001" spc="-224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Confidant</a:t>
            </a:r>
            <a:r>
              <a:rPr sz="2001" spc="-227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appointment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before</a:t>
            </a:r>
            <a:r>
              <a:rPr sz="2001" spc="-29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27" dirty="0">
                <a:solidFill>
                  <a:srgbClr val="133590"/>
                </a:solidFill>
                <a:latin typeface="Tahoma"/>
                <a:cs typeface="Tahoma"/>
              </a:rPr>
              <a:t>leaving</a:t>
            </a:r>
            <a:r>
              <a:rPr sz="2001" spc="-29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52" dirty="0">
                <a:solidFill>
                  <a:srgbClr val="133590"/>
                </a:solidFill>
                <a:latin typeface="Tahoma"/>
                <a:cs typeface="Tahoma"/>
              </a:rPr>
              <a:t>the</a:t>
            </a:r>
            <a:r>
              <a:rPr sz="2001" spc="-29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5" dirty="0">
                <a:solidFill>
                  <a:srgbClr val="133590"/>
                </a:solidFill>
                <a:latin typeface="Tahoma"/>
                <a:cs typeface="Tahoma"/>
              </a:rPr>
              <a:t>ED</a:t>
            </a:r>
            <a:endParaRPr sz="2001" dirty="0">
              <a:latin typeface="Tahoma"/>
              <a:cs typeface="Tahoma"/>
            </a:endParaRPr>
          </a:p>
          <a:p>
            <a:pPr marL="727386" marR="3081" indent="-250676">
              <a:lnSpc>
                <a:spcPct val="114000"/>
              </a:lnSpc>
              <a:spcAft>
                <a:spcPts val="600"/>
              </a:spcAft>
              <a:buChar char="•"/>
              <a:tabLst>
                <a:tab pos="727386" algn="l"/>
              </a:tabLst>
            </a:pPr>
            <a:r>
              <a:rPr sz="2001" spc="-18" dirty="0">
                <a:solidFill>
                  <a:srgbClr val="133590"/>
                </a:solidFill>
                <a:latin typeface="Tahoma"/>
                <a:cs typeface="Tahoma"/>
              </a:rPr>
              <a:t>Bridge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73" dirty="0">
                <a:solidFill>
                  <a:srgbClr val="133590"/>
                </a:solidFill>
                <a:latin typeface="Tahoma"/>
                <a:cs typeface="Tahoma"/>
              </a:rPr>
              <a:t>access</a:t>
            </a:r>
            <a:r>
              <a:rPr sz="2001" spc="-28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49" dirty="0">
                <a:solidFill>
                  <a:srgbClr val="133590"/>
                </a:solidFill>
                <a:latin typeface="Tahoma"/>
                <a:cs typeface="Tahoma"/>
              </a:rPr>
              <a:t>to</a:t>
            </a:r>
            <a:r>
              <a:rPr sz="2001" spc="-28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8" dirty="0">
                <a:solidFill>
                  <a:srgbClr val="133590"/>
                </a:solidFill>
                <a:latin typeface="Tahoma"/>
                <a:cs typeface="Tahoma"/>
              </a:rPr>
              <a:t>timely</a:t>
            </a:r>
            <a:r>
              <a:rPr sz="2001" spc="-28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27" dirty="0">
                <a:solidFill>
                  <a:srgbClr val="133590"/>
                </a:solidFill>
                <a:latin typeface="Tahoma"/>
                <a:cs typeface="Tahoma"/>
              </a:rPr>
              <a:t>follow</a:t>
            </a:r>
            <a:r>
              <a:rPr sz="2001" spc="-282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up</a:t>
            </a:r>
            <a:r>
              <a:rPr sz="2001" spc="-28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care</a:t>
            </a:r>
            <a:r>
              <a:rPr sz="2001" spc="-28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5" dirty="0">
                <a:solidFill>
                  <a:srgbClr val="133590"/>
                </a:solidFill>
                <a:latin typeface="Tahoma"/>
                <a:cs typeface="Tahoma"/>
              </a:rPr>
              <a:t>for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treatment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initiated</a:t>
            </a:r>
            <a:r>
              <a:rPr sz="2001" spc="-28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2" dirty="0">
                <a:solidFill>
                  <a:srgbClr val="133590"/>
                </a:solidFill>
                <a:latin typeface="Tahoma"/>
                <a:cs typeface="Tahoma"/>
              </a:rPr>
              <a:t>in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52" dirty="0">
                <a:solidFill>
                  <a:srgbClr val="133590"/>
                </a:solidFill>
                <a:latin typeface="Tahoma"/>
                <a:cs typeface="Tahoma"/>
              </a:rPr>
              <a:t>the</a:t>
            </a:r>
            <a:r>
              <a:rPr sz="2001" spc="-28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5" dirty="0">
                <a:solidFill>
                  <a:srgbClr val="133590"/>
                </a:solidFill>
                <a:latin typeface="Tahoma"/>
                <a:cs typeface="Tahoma"/>
              </a:rPr>
              <a:t>ED</a:t>
            </a:r>
            <a:endParaRPr sz="2001" dirty="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7658" y="1018665"/>
            <a:ext cx="3147855" cy="481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21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86701" y="0"/>
            <a:ext cx="6504896" cy="6857615"/>
            <a:chOff x="9377086" y="0"/>
            <a:chExt cx="10727055" cy="11308715"/>
          </a:xfrm>
        </p:grpSpPr>
        <p:sp>
          <p:nvSpPr>
            <p:cNvPr id="3" name="object 3"/>
            <p:cNvSpPr/>
            <p:nvPr/>
          </p:nvSpPr>
          <p:spPr>
            <a:xfrm>
              <a:off x="9377086" y="0"/>
              <a:ext cx="10727055" cy="11308715"/>
            </a:xfrm>
            <a:custGeom>
              <a:avLst/>
              <a:gdLst/>
              <a:ahLst/>
              <a:cxnLst/>
              <a:rect l="l" t="t" r="r" b="b"/>
              <a:pathLst>
                <a:path w="10727055" h="11308715">
                  <a:moveTo>
                    <a:pt x="0" y="0"/>
                  </a:moveTo>
                  <a:lnTo>
                    <a:pt x="0" y="11308556"/>
                  </a:lnTo>
                  <a:lnTo>
                    <a:pt x="10727013" y="11308556"/>
                  </a:lnTo>
                  <a:lnTo>
                    <a:pt x="107270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62757" y="1678189"/>
              <a:ext cx="2560131" cy="2560131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5373" y="430522"/>
            <a:ext cx="493233" cy="52862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2958" y="2214979"/>
            <a:ext cx="4601137" cy="587223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9"/>
              </a:spcBef>
            </a:pPr>
            <a:r>
              <a:rPr spc="-82" dirty="0"/>
              <a:t>Partnership</a:t>
            </a:r>
            <a:r>
              <a:rPr spc="-149" dirty="0"/>
              <a:t> </a:t>
            </a:r>
            <a:r>
              <a:rPr spc="-67" dirty="0"/>
              <a:t>Benefits: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00471" y="3063566"/>
            <a:ext cx="4262905" cy="190309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26000"/>
              </a:lnSpc>
              <a:spcBef>
                <a:spcPts val="58"/>
              </a:spcBef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By partnering with Confidant Health, </a:t>
            </a:r>
            <a:r>
              <a:rPr sz="2001" dirty="0">
                <a:solidFill>
                  <a:srgbClr val="133590"/>
                </a:solidFill>
                <a:latin typeface="Arial Black"/>
                <a:cs typeface="Arial Black"/>
              </a:rPr>
              <a:t>each health system unlocks a new range of clinical experiences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&amp; best practices for their patients.</a:t>
            </a:r>
            <a:endParaRPr sz="2001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57901" y="2574909"/>
            <a:ext cx="2193713" cy="686185"/>
          </a:xfrm>
          <a:prstGeom prst="rect">
            <a:avLst/>
          </a:prstGeom>
        </p:spPr>
        <p:txBody>
          <a:bodyPr vert="horz" wrap="square" lIns="0" tIns="102042" rIns="0" bIns="0" rtlCol="0">
            <a:spAutoFit/>
          </a:bodyPr>
          <a:lstStyle/>
          <a:p>
            <a:pPr marL="92415">
              <a:lnSpc>
                <a:spcPct val="100000"/>
              </a:lnSpc>
              <a:spcBef>
                <a:spcPts val="803"/>
              </a:spcBef>
            </a:pPr>
            <a:r>
              <a:rPr sz="1577" dirty="0">
                <a:solidFill>
                  <a:srgbClr val="133590"/>
                </a:solidFill>
                <a:latin typeface="Tahoma"/>
                <a:cs typeface="Tahoma"/>
              </a:rPr>
              <a:t>Psychiatric</a:t>
            </a:r>
            <a:r>
              <a:rPr sz="1577" spc="-36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1577" spc="-6" dirty="0">
                <a:solidFill>
                  <a:srgbClr val="133590"/>
                </a:solidFill>
                <a:latin typeface="Tahoma"/>
                <a:cs typeface="Tahoma"/>
              </a:rPr>
              <a:t>evaluations</a:t>
            </a:r>
            <a:endParaRPr sz="1577">
              <a:latin typeface="Tahoma"/>
              <a:cs typeface="Tahoma"/>
            </a:endParaRPr>
          </a:p>
          <a:p>
            <a:pPr marL="7701">
              <a:lnSpc>
                <a:spcPct val="100000"/>
              </a:lnSpc>
              <a:spcBef>
                <a:spcPts val="746"/>
              </a:spcBef>
            </a:pPr>
            <a:r>
              <a:rPr sz="1577" spc="-97" dirty="0">
                <a:solidFill>
                  <a:srgbClr val="133590"/>
                </a:solidFill>
                <a:latin typeface="Arial Black"/>
                <a:cs typeface="Arial Black"/>
              </a:rPr>
              <a:t>to</a:t>
            </a:r>
            <a:r>
              <a:rPr sz="1577" spc="-258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1577" spc="-115" dirty="0">
                <a:solidFill>
                  <a:srgbClr val="133590"/>
                </a:solidFill>
                <a:latin typeface="Arial Black"/>
                <a:cs typeface="Arial Black"/>
              </a:rPr>
              <a:t>support</a:t>
            </a:r>
            <a:r>
              <a:rPr sz="1577" spc="-255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1577" spc="-167" dirty="0">
                <a:solidFill>
                  <a:srgbClr val="133590"/>
                </a:solidFill>
                <a:latin typeface="Arial Black"/>
                <a:cs typeface="Arial Black"/>
              </a:rPr>
              <a:t>medical</a:t>
            </a:r>
            <a:r>
              <a:rPr sz="1577" spc="-258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1577" spc="-170" dirty="0">
                <a:solidFill>
                  <a:srgbClr val="133590"/>
                </a:solidFill>
                <a:latin typeface="Arial Black"/>
                <a:cs typeface="Arial Black"/>
              </a:rPr>
              <a:t>care</a:t>
            </a:r>
            <a:endParaRPr sz="1577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18679" y="5115932"/>
            <a:ext cx="2303071" cy="643135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183290" marR="3081" indent="-175974">
              <a:lnSpc>
                <a:spcPct val="139500"/>
              </a:lnSpc>
              <a:spcBef>
                <a:spcPts val="55"/>
              </a:spcBef>
            </a:pPr>
            <a:r>
              <a:rPr sz="1577" spc="-158" dirty="0">
                <a:solidFill>
                  <a:srgbClr val="133590"/>
                </a:solidFill>
                <a:latin typeface="Arial Black"/>
                <a:cs typeface="Arial Black"/>
              </a:rPr>
              <a:t>Increased</a:t>
            </a:r>
            <a:r>
              <a:rPr sz="1577" spc="-261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1577" spc="-143" dirty="0">
                <a:solidFill>
                  <a:srgbClr val="133590"/>
                </a:solidFill>
                <a:latin typeface="Arial Black"/>
                <a:cs typeface="Arial Black"/>
              </a:rPr>
              <a:t>screening</a:t>
            </a:r>
            <a:r>
              <a:rPr sz="1577" spc="-258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1577" spc="-12" dirty="0">
                <a:solidFill>
                  <a:srgbClr val="133590"/>
                </a:solidFill>
                <a:latin typeface="Tahoma"/>
                <a:cs typeface="Tahoma"/>
              </a:rPr>
              <a:t>with </a:t>
            </a:r>
            <a:r>
              <a:rPr sz="1577" dirty="0">
                <a:solidFill>
                  <a:srgbClr val="133590"/>
                </a:solidFill>
                <a:latin typeface="Tahoma"/>
                <a:cs typeface="Tahoma"/>
              </a:rPr>
              <a:t>evidence-</a:t>
            </a:r>
            <a:r>
              <a:rPr sz="1577" spc="45" dirty="0">
                <a:solidFill>
                  <a:srgbClr val="133590"/>
                </a:solidFill>
                <a:latin typeface="Tahoma"/>
                <a:cs typeface="Tahoma"/>
              </a:rPr>
              <a:t>based</a:t>
            </a:r>
            <a:r>
              <a:rPr sz="1577" spc="-5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1577" spc="-6" dirty="0">
                <a:solidFill>
                  <a:srgbClr val="133590"/>
                </a:solidFill>
                <a:latin typeface="Tahoma"/>
                <a:cs typeface="Tahoma"/>
              </a:rPr>
              <a:t>tools</a:t>
            </a:r>
            <a:endParaRPr sz="1577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600744" y="5115932"/>
            <a:ext cx="1837528" cy="686185"/>
          </a:xfrm>
          <a:prstGeom prst="rect">
            <a:avLst/>
          </a:prstGeom>
        </p:spPr>
        <p:txBody>
          <a:bodyPr vert="horz" wrap="square" lIns="0" tIns="102042" rIns="0" bIns="0" rtlCol="0">
            <a:spAutoFit/>
          </a:bodyPr>
          <a:lstStyle/>
          <a:p>
            <a:pPr marL="385" algn="ctr">
              <a:lnSpc>
                <a:spcPct val="100000"/>
              </a:lnSpc>
              <a:spcBef>
                <a:spcPts val="803"/>
              </a:spcBef>
            </a:pPr>
            <a:r>
              <a:rPr sz="1577" spc="-161" dirty="0">
                <a:solidFill>
                  <a:srgbClr val="133590"/>
                </a:solidFill>
                <a:latin typeface="Arial Black"/>
                <a:cs typeface="Arial Black"/>
              </a:rPr>
              <a:t>Warm</a:t>
            </a:r>
            <a:r>
              <a:rPr sz="1577" spc="-258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1577" spc="-91" dirty="0">
                <a:solidFill>
                  <a:srgbClr val="133590"/>
                </a:solidFill>
                <a:latin typeface="Arial Black"/>
                <a:cs typeface="Arial Black"/>
              </a:rPr>
              <a:t>hand</a:t>
            </a:r>
            <a:r>
              <a:rPr sz="1577" spc="-12" dirty="0">
                <a:solidFill>
                  <a:srgbClr val="133590"/>
                </a:solidFill>
                <a:latin typeface="Arial Black"/>
                <a:cs typeface="Arial Black"/>
              </a:rPr>
              <a:t>offs</a:t>
            </a:r>
            <a:endParaRPr sz="1577" dirty="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746"/>
              </a:spcBef>
            </a:pPr>
            <a:r>
              <a:rPr sz="1577" spc="42" dirty="0">
                <a:solidFill>
                  <a:srgbClr val="133590"/>
                </a:solidFill>
                <a:latin typeface="Tahoma"/>
                <a:cs typeface="Tahoma"/>
              </a:rPr>
              <a:t>not</a:t>
            </a:r>
            <a:r>
              <a:rPr sz="1577" spc="-21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1577" dirty="0">
                <a:solidFill>
                  <a:srgbClr val="133590"/>
                </a:solidFill>
                <a:latin typeface="Tahoma"/>
                <a:cs typeface="Tahoma"/>
              </a:rPr>
              <a:t>external</a:t>
            </a:r>
            <a:r>
              <a:rPr sz="1577" spc="-21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1577" spc="-6" dirty="0">
                <a:solidFill>
                  <a:srgbClr val="133590"/>
                </a:solidFill>
                <a:latin typeface="Tahoma"/>
                <a:cs typeface="Tahoma"/>
              </a:rPr>
              <a:t>referrals</a:t>
            </a:r>
            <a:endParaRPr sz="1577" dirty="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51916" y="2574909"/>
            <a:ext cx="1935335" cy="686185"/>
          </a:xfrm>
          <a:prstGeom prst="rect">
            <a:avLst/>
          </a:prstGeom>
        </p:spPr>
        <p:txBody>
          <a:bodyPr vert="horz" wrap="square" lIns="0" tIns="1020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803"/>
              </a:spcBef>
            </a:pPr>
            <a:r>
              <a:rPr sz="1577" spc="-152" dirty="0">
                <a:solidFill>
                  <a:srgbClr val="133590"/>
                </a:solidFill>
                <a:latin typeface="Arial Black"/>
                <a:cs typeface="Arial Black"/>
              </a:rPr>
              <a:t>Measurable</a:t>
            </a:r>
            <a:r>
              <a:rPr sz="1577" spc="-246" dirty="0">
                <a:solidFill>
                  <a:srgbClr val="133590"/>
                </a:solidFill>
                <a:latin typeface="Arial Black"/>
                <a:cs typeface="Arial Black"/>
              </a:rPr>
              <a:t> </a:t>
            </a:r>
            <a:r>
              <a:rPr sz="1577" spc="-136" dirty="0">
                <a:solidFill>
                  <a:srgbClr val="133590"/>
                </a:solidFill>
                <a:latin typeface="Arial Black"/>
                <a:cs typeface="Arial Black"/>
              </a:rPr>
              <a:t>increase</a:t>
            </a:r>
            <a:endParaRPr sz="1577">
              <a:latin typeface="Arial Black"/>
              <a:cs typeface="Arial Black"/>
            </a:endParaRPr>
          </a:p>
          <a:p>
            <a:pPr marL="16943">
              <a:lnSpc>
                <a:spcPct val="100000"/>
              </a:lnSpc>
              <a:spcBef>
                <a:spcPts val="746"/>
              </a:spcBef>
            </a:pPr>
            <a:r>
              <a:rPr sz="1577" spc="-6" dirty="0">
                <a:solidFill>
                  <a:srgbClr val="133590"/>
                </a:solidFill>
                <a:latin typeface="Tahoma"/>
                <a:cs typeface="Tahoma"/>
              </a:rPr>
              <a:t>in</a:t>
            </a:r>
            <a:r>
              <a:rPr sz="1577" spc="-167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1577" dirty="0">
                <a:solidFill>
                  <a:srgbClr val="133590"/>
                </a:solidFill>
                <a:latin typeface="Tahoma"/>
                <a:cs typeface="Tahoma"/>
              </a:rPr>
              <a:t>patient</a:t>
            </a:r>
            <a:r>
              <a:rPr sz="1577" spc="-170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1577" spc="-6" dirty="0">
                <a:solidFill>
                  <a:srgbClr val="133590"/>
                </a:solidFill>
                <a:latin typeface="Tahoma"/>
                <a:cs typeface="Tahoma"/>
              </a:rPr>
              <a:t>satisfaction</a:t>
            </a:r>
            <a:endParaRPr sz="1577">
              <a:latin typeface="Tahoma"/>
              <a:cs typeface="Tahom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5904" y="1017655"/>
            <a:ext cx="1552466" cy="155246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40898" y="3657356"/>
            <a:ext cx="1552466" cy="155246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75904" y="3657356"/>
            <a:ext cx="1552466" cy="155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728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92651" y="0"/>
            <a:ext cx="5799072" cy="6857615"/>
          </a:xfrm>
          <a:custGeom>
            <a:avLst/>
            <a:gdLst/>
            <a:ahLst/>
            <a:cxnLst/>
            <a:rect l="l" t="t" r="r" b="b"/>
            <a:pathLst>
              <a:path w="9563100" h="11308715">
                <a:moveTo>
                  <a:pt x="0" y="0"/>
                </a:moveTo>
                <a:lnTo>
                  <a:pt x="0" y="11308556"/>
                </a:lnTo>
                <a:lnTo>
                  <a:pt x="9562850" y="11308556"/>
                </a:lnTo>
                <a:lnTo>
                  <a:pt x="956285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373" y="430522"/>
            <a:ext cx="493233" cy="52862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9"/>
              </a:spcBef>
            </a:pPr>
            <a:r>
              <a:rPr spc="-82" dirty="0"/>
              <a:t>Outcomes</a:t>
            </a:r>
            <a:r>
              <a:rPr spc="-154" dirty="0"/>
              <a:t> </a:t>
            </a:r>
            <a:r>
              <a:rPr spc="-73" dirty="0"/>
              <a:t>Opportunity: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9208" y="2369787"/>
            <a:ext cx="5022080" cy="1515108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26000"/>
              </a:lnSpc>
              <a:spcBef>
                <a:spcPts val="58"/>
              </a:spcBef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The Confidant Platform demonstrates </a:t>
            </a:r>
            <a:r>
              <a:rPr sz="2001" dirty="0">
                <a:solidFill>
                  <a:srgbClr val="133590"/>
                </a:solidFill>
                <a:latin typeface="Arial Black"/>
                <a:cs typeface="Arial Black"/>
              </a:rPr>
              <a:t>qualitatively &amp; quantitatively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the impact of treatment on an individual &amp; system level.</a:t>
            </a:r>
            <a:endParaRPr sz="2001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9208" y="3985749"/>
            <a:ext cx="3529502" cy="32037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58"/>
              </a:spcBef>
            </a:pPr>
            <a:r>
              <a:rPr sz="2001" spc="-18" dirty="0">
                <a:solidFill>
                  <a:srgbClr val="133590"/>
                </a:solidFill>
                <a:latin typeface="Tahoma"/>
                <a:cs typeface="Tahoma"/>
              </a:rPr>
              <a:t>We</a:t>
            </a:r>
            <a:r>
              <a:rPr sz="2001" spc="-300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42" dirty="0">
                <a:solidFill>
                  <a:srgbClr val="133590"/>
                </a:solidFill>
                <a:latin typeface="Tahoma"/>
                <a:cs typeface="Tahoma"/>
              </a:rPr>
              <a:t>work</a:t>
            </a:r>
            <a:r>
              <a:rPr sz="2001" spc="-300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with</a:t>
            </a:r>
            <a:r>
              <a:rPr sz="2001" spc="-300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partners</a:t>
            </a:r>
            <a:r>
              <a:rPr sz="2001" spc="-3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49" dirty="0">
                <a:solidFill>
                  <a:srgbClr val="133590"/>
                </a:solidFill>
                <a:latin typeface="Tahoma"/>
                <a:cs typeface="Tahoma"/>
              </a:rPr>
              <a:t>to</a:t>
            </a:r>
            <a:r>
              <a:rPr sz="2001" spc="-300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define:</a:t>
            </a:r>
            <a:endParaRPr sz="2001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6850" y="4614425"/>
            <a:ext cx="3207973" cy="1272638"/>
          </a:xfrm>
          <a:prstGeom prst="rect">
            <a:avLst/>
          </a:prstGeom>
        </p:spPr>
        <p:txBody>
          <a:bodyPr vert="horz" wrap="square" lIns="0" tIns="121680" rIns="0" bIns="0" rtlCol="0">
            <a:spAutoFit/>
          </a:bodyPr>
          <a:lstStyle/>
          <a:p>
            <a:pPr marL="258377" indent="-250676">
              <a:lnSpc>
                <a:spcPct val="100000"/>
              </a:lnSpc>
              <a:spcBef>
                <a:spcPts val="958"/>
              </a:spcBef>
              <a:buChar char="•"/>
              <a:tabLst>
                <a:tab pos="258377" algn="l"/>
              </a:tabLst>
            </a:pPr>
            <a:r>
              <a:rPr sz="2001" spc="-36" dirty="0">
                <a:solidFill>
                  <a:srgbClr val="133590"/>
                </a:solidFill>
                <a:latin typeface="Tahoma"/>
                <a:cs typeface="Tahoma"/>
              </a:rPr>
              <a:t>Key</a:t>
            </a:r>
            <a:r>
              <a:rPr sz="2001" spc="-21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Outcomes</a:t>
            </a:r>
            <a:r>
              <a:rPr sz="2001" spc="-21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Managed</a:t>
            </a:r>
            <a:endParaRPr sz="2001">
              <a:latin typeface="Tahoma"/>
              <a:cs typeface="Tahoma"/>
            </a:endParaRPr>
          </a:p>
          <a:p>
            <a:pPr marL="258377" indent="-250676">
              <a:lnSpc>
                <a:spcPct val="100000"/>
              </a:lnSpc>
              <a:spcBef>
                <a:spcPts val="897"/>
              </a:spcBef>
              <a:buChar char="•"/>
              <a:tabLst>
                <a:tab pos="258377" algn="l"/>
              </a:tabLst>
            </a:pPr>
            <a:r>
              <a:rPr sz="2001" spc="-24" dirty="0">
                <a:solidFill>
                  <a:srgbClr val="133590"/>
                </a:solidFill>
                <a:latin typeface="Tahoma"/>
                <a:cs typeface="Tahoma"/>
              </a:rPr>
              <a:t>Inclusion/Exclusion</a:t>
            </a:r>
            <a:r>
              <a:rPr sz="2001" spc="-23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Criteria</a:t>
            </a:r>
            <a:endParaRPr sz="2001">
              <a:latin typeface="Tahoma"/>
              <a:cs typeface="Tahoma"/>
            </a:endParaRPr>
          </a:p>
          <a:p>
            <a:pPr marL="258377" indent="-250676">
              <a:lnSpc>
                <a:spcPct val="100000"/>
              </a:lnSpc>
              <a:spcBef>
                <a:spcPts val="901"/>
              </a:spcBef>
              <a:buChar char="•"/>
              <a:tabLst>
                <a:tab pos="258377" algn="l"/>
              </a:tabLst>
            </a:pP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Reporting</a:t>
            </a:r>
            <a:r>
              <a:rPr sz="2001" spc="-282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42" dirty="0">
                <a:solidFill>
                  <a:srgbClr val="133590"/>
                </a:solidFill>
                <a:latin typeface="Tahoma"/>
                <a:cs typeface="Tahoma"/>
              </a:rPr>
              <a:t>Cadence</a:t>
            </a:r>
            <a:endParaRPr sz="2001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257841" y="3216944"/>
            <a:ext cx="3071660" cy="3255721"/>
          </a:xfrm>
          <a:custGeom>
            <a:avLst/>
            <a:gdLst/>
            <a:ahLst/>
            <a:cxnLst/>
            <a:rect l="l" t="t" r="r" b="b"/>
            <a:pathLst>
              <a:path w="5065394" h="5368925">
                <a:moveTo>
                  <a:pt x="0" y="0"/>
                </a:moveTo>
                <a:lnTo>
                  <a:pt x="5064903" y="0"/>
                </a:lnTo>
                <a:lnTo>
                  <a:pt x="5064903" y="5368381"/>
                </a:lnTo>
                <a:lnTo>
                  <a:pt x="0" y="5368381"/>
                </a:lnTo>
                <a:lnTo>
                  <a:pt x="0" y="0"/>
                </a:lnTo>
                <a:close/>
              </a:path>
            </a:pathLst>
          </a:custGeom>
          <a:ln w="20941">
            <a:solidFill>
              <a:srgbClr val="1335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697530" y="3386065"/>
            <a:ext cx="1811344" cy="282714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1223348" algn="just">
              <a:lnSpc>
                <a:spcPct val="138000"/>
              </a:lnSpc>
              <a:spcBef>
                <a:spcPts val="58"/>
              </a:spcBef>
            </a:pPr>
            <a:r>
              <a:rPr sz="1486" spc="36" dirty="0">
                <a:latin typeface="Tahoma"/>
                <a:cs typeface="Tahoma"/>
              </a:rPr>
              <a:t>PHQ-</a:t>
            </a:r>
            <a:r>
              <a:rPr sz="1486" spc="91" dirty="0">
                <a:latin typeface="Tahoma"/>
                <a:cs typeface="Tahoma"/>
              </a:rPr>
              <a:t>9 </a:t>
            </a:r>
            <a:r>
              <a:rPr sz="1486" dirty="0">
                <a:latin typeface="Tahoma"/>
                <a:cs typeface="Tahoma"/>
              </a:rPr>
              <a:t>GAD-</a:t>
            </a:r>
            <a:r>
              <a:rPr sz="1486" spc="-30" dirty="0">
                <a:latin typeface="Tahoma"/>
                <a:cs typeface="Tahoma"/>
              </a:rPr>
              <a:t>7 </a:t>
            </a:r>
            <a:r>
              <a:rPr sz="1486" spc="18" dirty="0">
                <a:latin typeface="Tahoma"/>
                <a:cs typeface="Tahoma"/>
              </a:rPr>
              <a:t>SOWS</a:t>
            </a:r>
            <a:endParaRPr sz="1486">
              <a:latin typeface="Tahoma"/>
              <a:cs typeface="Tahoma"/>
            </a:endParaRPr>
          </a:p>
          <a:p>
            <a:pPr marL="7701" marR="671937">
              <a:lnSpc>
                <a:spcPct val="138000"/>
              </a:lnSpc>
            </a:pPr>
            <a:r>
              <a:rPr sz="1486" spc="30" dirty="0">
                <a:latin typeface="Tahoma"/>
                <a:cs typeface="Tahoma"/>
              </a:rPr>
              <a:t>Healthy</a:t>
            </a:r>
            <a:r>
              <a:rPr sz="1486" spc="-149" dirty="0">
                <a:latin typeface="Tahoma"/>
                <a:cs typeface="Tahoma"/>
              </a:rPr>
              <a:t> </a:t>
            </a:r>
            <a:r>
              <a:rPr sz="1486" spc="18" dirty="0">
                <a:latin typeface="Tahoma"/>
                <a:cs typeface="Tahoma"/>
              </a:rPr>
              <a:t>Days </a:t>
            </a:r>
            <a:r>
              <a:rPr sz="1486" spc="-12" dirty="0">
                <a:latin typeface="Tahoma"/>
                <a:cs typeface="Tahoma"/>
              </a:rPr>
              <a:t>SDoH</a:t>
            </a:r>
            <a:endParaRPr sz="1486">
              <a:latin typeface="Tahoma"/>
              <a:cs typeface="Tahoma"/>
            </a:endParaRPr>
          </a:p>
          <a:p>
            <a:pPr marL="7701" marR="474399">
              <a:lnSpc>
                <a:spcPct val="138000"/>
              </a:lnSpc>
            </a:pPr>
            <a:r>
              <a:rPr sz="1486" dirty="0">
                <a:latin typeface="Tahoma"/>
                <a:cs typeface="Tahoma"/>
              </a:rPr>
              <a:t>BAM</a:t>
            </a:r>
            <a:r>
              <a:rPr sz="1486" dirty="0">
                <a:latin typeface="Verdana"/>
                <a:cs typeface="Verdana"/>
              </a:rPr>
              <a:t>-</a:t>
            </a:r>
            <a:r>
              <a:rPr sz="1486" spc="-30" dirty="0">
                <a:latin typeface="Tahoma"/>
                <a:cs typeface="Tahoma"/>
              </a:rPr>
              <a:t>R </a:t>
            </a:r>
            <a:r>
              <a:rPr sz="1486" dirty="0">
                <a:latin typeface="Tahoma"/>
                <a:cs typeface="Tahoma"/>
              </a:rPr>
              <a:t>WHOQOL</a:t>
            </a:r>
            <a:r>
              <a:rPr sz="1486" dirty="0">
                <a:latin typeface="Verdana"/>
                <a:cs typeface="Verdana"/>
              </a:rPr>
              <a:t>-</a:t>
            </a:r>
            <a:r>
              <a:rPr sz="1486" spc="-12" dirty="0">
                <a:latin typeface="Tahoma"/>
                <a:cs typeface="Tahoma"/>
              </a:rPr>
              <a:t>BREF </a:t>
            </a:r>
            <a:r>
              <a:rPr sz="1486" dirty="0">
                <a:latin typeface="Tahoma"/>
                <a:cs typeface="Tahoma"/>
              </a:rPr>
              <a:t>WHO</a:t>
            </a:r>
            <a:r>
              <a:rPr sz="1486" dirty="0">
                <a:latin typeface="Verdana"/>
                <a:cs typeface="Verdana"/>
              </a:rPr>
              <a:t>-</a:t>
            </a:r>
            <a:r>
              <a:rPr sz="1486" spc="-15" dirty="0">
                <a:latin typeface="Tahoma"/>
                <a:cs typeface="Tahoma"/>
              </a:rPr>
              <a:t>HPQ</a:t>
            </a:r>
            <a:endParaRPr sz="1486">
              <a:latin typeface="Tahoma"/>
              <a:cs typeface="Tahoma"/>
            </a:endParaRPr>
          </a:p>
          <a:p>
            <a:pPr marL="7701">
              <a:lnSpc>
                <a:spcPct val="100000"/>
              </a:lnSpc>
              <a:spcBef>
                <a:spcPts val="676"/>
              </a:spcBef>
            </a:pPr>
            <a:r>
              <a:rPr sz="1486" spc="-218" dirty="0">
                <a:latin typeface="Tahoma"/>
                <a:cs typeface="Tahoma"/>
              </a:rPr>
              <a:t>+</a:t>
            </a:r>
            <a:r>
              <a:rPr sz="1486" spc="-118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many</a:t>
            </a:r>
            <a:r>
              <a:rPr sz="1486" spc="-115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more</a:t>
            </a:r>
            <a:r>
              <a:rPr sz="1486" spc="-118" dirty="0">
                <a:latin typeface="Tahoma"/>
                <a:cs typeface="Tahoma"/>
              </a:rPr>
              <a:t> </a:t>
            </a:r>
            <a:r>
              <a:rPr sz="1486" spc="49" dirty="0">
                <a:latin typeface="Tahoma"/>
                <a:cs typeface="Tahoma"/>
              </a:rPr>
              <a:t>options</a:t>
            </a:r>
            <a:endParaRPr sz="1486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0714" y="173889"/>
            <a:ext cx="5810858" cy="413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512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92651" y="0"/>
            <a:ext cx="5799072" cy="6857615"/>
          </a:xfrm>
          <a:custGeom>
            <a:avLst/>
            <a:gdLst/>
            <a:ahLst/>
            <a:cxnLst/>
            <a:rect l="l" t="t" r="r" b="b"/>
            <a:pathLst>
              <a:path w="9563100" h="11308715">
                <a:moveTo>
                  <a:pt x="0" y="0"/>
                </a:moveTo>
                <a:lnTo>
                  <a:pt x="0" y="11308556"/>
                </a:lnTo>
                <a:lnTo>
                  <a:pt x="9562850" y="11308556"/>
                </a:lnTo>
                <a:lnTo>
                  <a:pt x="956285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373" y="430522"/>
            <a:ext cx="493233" cy="52862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2959" y="1499207"/>
            <a:ext cx="4033551" cy="587223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9"/>
              </a:spcBef>
            </a:pPr>
            <a:r>
              <a:rPr spc="-82" dirty="0"/>
              <a:t>Outcomes</a:t>
            </a:r>
            <a:r>
              <a:rPr spc="-154" dirty="0"/>
              <a:t> </a:t>
            </a:r>
            <a:r>
              <a:rPr spc="-91" dirty="0"/>
              <a:t>to</a:t>
            </a:r>
            <a:r>
              <a:rPr lang="en-US" spc="-91" dirty="0"/>
              <a:t> </a:t>
            </a:r>
            <a:r>
              <a:rPr spc="-52" dirty="0"/>
              <a:t>date: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9208" y="2369787"/>
            <a:ext cx="4873377" cy="344324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26000"/>
              </a:lnSpc>
              <a:spcBef>
                <a:spcPts val="58"/>
              </a:spcBef>
            </a:pPr>
            <a:r>
              <a:rPr sz="2001" spc="-154" dirty="0">
                <a:solidFill>
                  <a:srgbClr val="133590"/>
                </a:solidFill>
                <a:latin typeface="Tahoma"/>
                <a:cs typeface="Tahoma"/>
              </a:rPr>
              <a:t>In</a:t>
            </a:r>
            <a:r>
              <a:rPr sz="2001" spc="-282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39" dirty="0">
                <a:solidFill>
                  <a:srgbClr val="133590"/>
                </a:solidFill>
                <a:latin typeface="Tahoma"/>
                <a:cs typeface="Tahoma"/>
              </a:rPr>
              <a:t>one</a:t>
            </a:r>
            <a:r>
              <a:rPr sz="2001" spc="-282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partnership</a:t>
            </a:r>
            <a:r>
              <a:rPr sz="2001" spc="-282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with</a:t>
            </a:r>
            <a:r>
              <a:rPr sz="2001" spc="-27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39" dirty="0">
                <a:solidFill>
                  <a:srgbClr val="133590"/>
                </a:solidFill>
                <a:latin typeface="Tahoma"/>
                <a:cs typeface="Tahoma"/>
              </a:rPr>
              <a:t>a</a:t>
            </a:r>
            <a:r>
              <a:rPr sz="2001" spc="-282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Medicaid</a:t>
            </a:r>
            <a:r>
              <a:rPr sz="2001" spc="-282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2" dirty="0">
                <a:solidFill>
                  <a:srgbClr val="133590"/>
                </a:solidFill>
                <a:latin typeface="Tahoma"/>
                <a:cs typeface="Tahoma"/>
              </a:rPr>
              <a:t>MCO,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Confidant</a:t>
            </a:r>
            <a:r>
              <a:rPr sz="2001" spc="-25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Health</a:t>
            </a:r>
            <a:r>
              <a:rPr sz="2001" spc="-25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36" dirty="0">
                <a:solidFill>
                  <a:srgbClr val="133590"/>
                </a:solidFill>
                <a:latin typeface="Tahoma"/>
                <a:cs typeface="Tahoma"/>
              </a:rPr>
              <a:t>has</a:t>
            </a:r>
            <a:r>
              <a:rPr sz="2001" spc="-25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21" dirty="0">
                <a:solidFill>
                  <a:srgbClr val="133590"/>
                </a:solidFill>
                <a:latin typeface="Tahoma"/>
                <a:cs typeface="Tahoma"/>
              </a:rPr>
              <a:t>delivered</a:t>
            </a:r>
            <a:r>
              <a:rPr sz="2001" spc="-25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52" dirty="0">
                <a:solidFill>
                  <a:srgbClr val="133590"/>
                </a:solidFill>
                <a:latin typeface="Tahoma"/>
                <a:cs typeface="Tahoma"/>
              </a:rPr>
              <a:t>the</a:t>
            </a:r>
            <a:r>
              <a:rPr sz="2001" spc="-25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following </a:t>
            </a:r>
            <a:r>
              <a:rPr sz="2001" spc="33" dirty="0">
                <a:solidFill>
                  <a:srgbClr val="133590"/>
                </a:solidFill>
                <a:latin typeface="Tahoma"/>
                <a:cs typeface="Tahoma"/>
              </a:rPr>
              <a:t>outcomes</a:t>
            </a:r>
            <a:r>
              <a:rPr sz="2001" spc="-306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5" dirty="0">
                <a:solidFill>
                  <a:srgbClr val="133590"/>
                </a:solidFill>
                <a:latin typeface="Tahoma"/>
                <a:cs typeface="Tahoma"/>
              </a:rPr>
              <a:t>for</a:t>
            </a:r>
            <a:r>
              <a:rPr sz="2001" spc="-306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39" dirty="0">
                <a:solidFill>
                  <a:srgbClr val="133590"/>
                </a:solidFill>
                <a:latin typeface="Tahoma"/>
                <a:cs typeface="Tahoma"/>
              </a:rPr>
              <a:t>a</a:t>
            </a:r>
            <a:r>
              <a:rPr sz="2001" spc="-306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8" dirty="0">
                <a:solidFill>
                  <a:srgbClr val="133590"/>
                </a:solidFill>
                <a:latin typeface="Tahoma"/>
                <a:cs typeface="Tahoma"/>
              </a:rPr>
              <a:t>clinically</a:t>
            </a:r>
            <a:r>
              <a:rPr sz="2001" spc="-306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complex</a:t>
            </a:r>
            <a:r>
              <a:rPr sz="2001" spc="-306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population:</a:t>
            </a:r>
            <a:endParaRPr sz="2001">
              <a:latin typeface="Tahoma"/>
              <a:cs typeface="Tahoma"/>
            </a:endParaRPr>
          </a:p>
          <a:p>
            <a:pPr marL="288413" indent="-250676">
              <a:lnSpc>
                <a:spcPct val="100000"/>
              </a:lnSpc>
              <a:spcBef>
                <a:spcPts val="2316"/>
              </a:spcBef>
              <a:buChar char="•"/>
              <a:tabLst>
                <a:tab pos="288413" algn="l"/>
              </a:tabLst>
            </a:pPr>
            <a:r>
              <a:rPr sz="2001" spc="-52" dirty="0">
                <a:solidFill>
                  <a:srgbClr val="133590"/>
                </a:solidFill>
                <a:latin typeface="Tahoma"/>
                <a:cs typeface="Tahoma"/>
              </a:rPr>
              <a:t>84%</a:t>
            </a:r>
            <a:r>
              <a:rPr sz="2001" spc="-291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24" dirty="0">
                <a:solidFill>
                  <a:srgbClr val="133590"/>
                </a:solidFill>
                <a:latin typeface="Tahoma"/>
                <a:cs typeface="Tahoma"/>
              </a:rPr>
              <a:t>member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engagement</a:t>
            </a:r>
            <a:r>
              <a:rPr sz="2001" spc="-291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2" dirty="0">
                <a:solidFill>
                  <a:srgbClr val="133590"/>
                </a:solidFill>
                <a:latin typeface="Tahoma"/>
                <a:cs typeface="Tahoma"/>
              </a:rPr>
              <a:t>rate</a:t>
            </a:r>
            <a:endParaRPr sz="2001">
              <a:latin typeface="Tahoma"/>
              <a:cs typeface="Tahoma"/>
            </a:endParaRPr>
          </a:p>
          <a:p>
            <a:pPr marL="288413" indent="-250676">
              <a:lnSpc>
                <a:spcPct val="100000"/>
              </a:lnSpc>
              <a:spcBef>
                <a:spcPts val="897"/>
              </a:spcBef>
              <a:buChar char="•"/>
              <a:tabLst>
                <a:tab pos="288413" algn="l"/>
              </a:tabLst>
            </a:pPr>
            <a:r>
              <a:rPr sz="2001" spc="-64" dirty="0">
                <a:solidFill>
                  <a:srgbClr val="133590"/>
                </a:solidFill>
                <a:latin typeface="Tahoma"/>
                <a:cs typeface="Tahoma"/>
              </a:rPr>
              <a:t>88%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42" dirty="0">
                <a:solidFill>
                  <a:srgbClr val="133590"/>
                </a:solidFill>
                <a:latin typeface="Tahoma"/>
                <a:cs typeface="Tahoma"/>
              </a:rPr>
              <a:t>of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5" dirty="0">
                <a:solidFill>
                  <a:srgbClr val="133590"/>
                </a:solidFill>
                <a:latin typeface="Tahoma"/>
                <a:cs typeface="Tahoma"/>
              </a:rPr>
              <a:t>members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with</a:t>
            </a:r>
            <a:r>
              <a:rPr sz="2001" spc="-28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reduction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2" dirty="0">
                <a:solidFill>
                  <a:srgbClr val="133590"/>
                </a:solidFill>
                <a:latin typeface="Tahoma"/>
                <a:cs typeface="Tahoma"/>
              </a:rPr>
              <a:t>in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2" dirty="0">
                <a:solidFill>
                  <a:srgbClr val="133590"/>
                </a:solidFill>
                <a:latin typeface="Tahoma"/>
                <a:cs typeface="Tahoma"/>
              </a:rPr>
              <a:t>PHQ9</a:t>
            </a:r>
            <a:endParaRPr sz="2001">
              <a:latin typeface="Tahoma"/>
              <a:cs typeface="Tahoma"/>
            </a:endParaRPr>
          </a:p>
          <a:p>
            <a:pPr marL="288413" indent="-250676">
              <a:lnSpc>
                <a:spcPct val="100000"/>
              </a:lnSpc>
              <a:spcBef>
                <a:spcPts val="901"/>
              </a:spcBef>
              <a:buChar char="•"/>
              <a:tabLst>
                <a:tab pos="288413" algn="l"/>
              </a:tabLst>
            </a:pPr>
            <a:r>
              <a:rPr sz="2001" spc="-24" dirty="0">
                <a:solidFill>
                  <a:srgbClr val="133590"/>
                </a:solidFill>
                <a:latin typeface="Tahoma"/>
                <a:cs typeface="Tahoma"/>
              </a:rPr>
              <a:t>94%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36" dirty="0">
                <a:solidFill>
                  <a:srgbClr val="133590"/>
                </a:solidFill>
                <a:latin typeface="Tahoma"/>
                <a:cs typeface="Tahoma"/>
              </a:rPr>
              <a:t>of</a:t>
            </a:r>
            <a:r>
              <a:rPr sz="2001" spc="-28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5" dirty="0">
                <a:solidFill>
                  <a:srgbClr val="133590"/>
                </a:solidFill>
                <a:latin typeface="Tahoma"/>
                <a:cs typeface="Tahoma"/>
              </a:rPr>
              <a:t>members</a:t>
            </a:r>
            <a:r>
              <a:rPr sz="2001" spc="-28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with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reduction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2" dirty="0">
                <a:solidFill>
                  <a:srgbClr val="133590"/>
                </a:solidFill>
                <a:latin typeface="Tahoma"/>
                <a:cs typeface="Tahoma"/>
              </a:rPr>
              <a:t>in</a:t>
            </a:r>
            <a:r>
              <a:rPr sz="2001" spc="-285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2" dirty="0">
                <a:solidFill>
                  <a:srgbClr val="133590"/>
                </a:solidFill>
                <a:latin typeface="Tahoma"/>
                <a:cs typeface="Tahoma"/>
              </a:rPr>
              <a:t>GAD7</a:t>
            </a:r>
            <a:endParaRPr sz="2001">
              <a:latin typeface="Tahoma"/>
              <a:cs typeface="Tahoma"/>
            </a:endParaRPr>
          </a:p>
          <a:p>
            <a:pPr marL="288413" indent="-250676">
              <a:lnSpc>
                <a:spcPct val="100000"/>
              </a:lnSpc>
              <a:spcBef>
                <a:spcPts val="897"/>
              </a:spcBef>
              <a:buChar char="•"/>
              <a:tabLst>
                <a:tab pos="288413" algn="l"/>
              </a:tabLst>
            </a:pPr>
            <a:r>
              <a:rPr sz="2001" spc="-118" dirty="0">
                <a:solidFill>
                  <a:srgbClr val="133590"/>
                </a:solidFill>
                <a:latin typeface="Tahoma"/>
                <a:cs typeface="Tahoma"/>
              </a:rPr>
              <a:t>100%</a:t>
            </a:r>
            <a:r>
              <a:rPr sz="2001" spc="-306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36" dirty="0">
                <a:solidFill>
                  <a:srgbClr val="133590"/>
                </a:solidFill>
                <a:latin typeface="Tahoma"/>
                <a:cs typeface="Tahoma"/>
              </a:rPr>
              <a:t>FUH</a:t>
            </a:r>
            <a:r>
              <a:rPr sz="2001" spc="-306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5" dirty="0">
                <a:solidFill>
                  <a:srgbClr val="133590"/>
                </a:solidFill>
                <a:latin typeface="Tahoma"/>
                <a:cs typeface="Tahoma"/>
              </a:rPr>
              <a:t>within</a:t>
            </a:r>
            <a:r>
              <a:rPr sz="2001" spc="-309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09" dirty="0">
                <a:solidFill>
                  <a:srgbClr val="133590"/>
                </a:solidFill>
                <a:latin typeface="Tahoma"/>
                <a:cs typeface="Tahoma"/>
              </a:rPr>
              <a:t>7</a:t>
            </a:r>
            <a:r>
              <a:rPr sz="2001" spc="-309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2" dirty="0">
                <a:solidFill>
                  <a:srgbClr val="133590"/>
                </a:solidFill>
                <a:latin typeface="Tahoma"/>
                <a:cs typeface="Tahoma"/>
              </a:rPr>
              <a:t>days</a:t>
            </a:r>
            <a:endParaRPr sz="2001">
              <a:latin typeface="Tahoma"/>
              <a:cs typeface="Tahoma"/>
            </a:endParaRPr>
          </a:p>
          <a:p>
            <a:pPr marL="288413" indent="-250676">
              <a:lnSpc>
                <a:spcPct val="100000"/>
              </a:lnSpc>
              <a:spcBef>
                <a:spcPts val="897"/>
              </a:spcBef>
              <a:buChar char="•"/>
              <a:tabLst>
                <a:tab pos="288413" algn="l"/>
              </a:tabLst>
            </a:pPr>
            <a:r>
              <a:rPr sz="2001" spc="-52" dirty="0">
                <a:solidFill>
                  <a:srgbClr val="133590"/>
                </a:solidFill>
                <a:latin typeface="Tahoma"/>
                <a:cs typeface="Tahoma"/>
              </a:rPr>
              <a:t>80%</a:t>
            </a:r>
            <a:r>
              <a:rPr sz="2001" spc="-29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engagement</a:t>
            </a:r>
            <a:r>
              <a:rPr sz="2001" spc="-291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5" dirty="0">
                <a:solidFill>
                  <a:srgbClr val="133590"/>
                </a:solidFill>
                <a:latin typeface="Tahoma"/>
                <a:cs typeface="Tahoma"/>
              </a:rPr>
              <a:t>for</a:t>
            </a:r>
            <a:r>
              <a:rPr sz="2001" spc="-29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5" dirty="0">
                <a:solidFill>
                  <a:srgbClr val="133590"/>
                </a:solidFill>
                <a:latin typeface="Tahoma"/>
                <a:cs typeface="Tahoma"/>
              </a:rPr>
              <a:t>MAT</a:t>
            </a:r>
            <a:endParaRPr sz="2001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026108" y="171482"/>
            <a:ext cx="8165679" cy="6686261"/>
            <a:chOff x="6638645" y="282787"/>
            <a:chExt cx="13465810" cy="1102614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38645" y="282787"/>
              <a:ext cx="13465453" cy="1102576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49341" y="2366409"/>
              <a:ext cx="3111046" cy="70533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0465047" y="1561781"/>
            <a:ext cx="1163280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58"/>
              </a:spcBef>
            </a:pPr>
            <a:r>
              <a:rPr sz="1001" spc="-85" dirty="0">
                <a:solidFill>
                  <a:srgbClr val="1AA33C"/>
                </a:solidFill>
                <a:latin typeface="Arial Black"/>
                <a:cs typeface="Arial Black"/>
              </a:rPr>
              <a:t>Referral</a:t>
            </a:r>
            <a:r>
              <a:rPr sz="1001" spc="-106" dirty="0">
                <a:solidFill>
                  <a:srgbClr val="1AA33C"/>
                </a:solidFill>
                <a:latin typeface="Arial Black"/>
                <a:cs typeface="Arial Black"/>
              </a:rPr>
              <a:t> </a:t>
            </a:r>
            <a:r>
              <a:rPr sz="1001" spc="-73" dirty="0">
                <a:solidFill>
                  <a:srgbClr val="1AA33C"/>
                </a:solidFill>
                <a:latin typeface="Arial Black"/>
                <a:cs typeface="Arial Black"/>
              </a:rPr>
              <a:t>Generated</a:t>
            </a:r>
            <a:endParaRPr sz="1001"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113050" y="799151"/>
            <a:ext cx="1886816" cy="427807"/>
          </a:xfrm>
          <a:custGeom>
            <a:avLst/>
            <a:gdLst/>
            <a:ahLst/>
            <a:cxnLst/>
            <a:rect l="l" t="t" r="r" b="b"/>
            <a:pathLst>
              <a:path w="3111500" h="705485">
                <a:moveTo>
                  <a:pt x="3007990" y="0"/>
                </a:moveTo>
                <a:lnTo>
                  <a:pt x="102861" y="0"/>
                </a:lnTo>
                <a:lnTo>
                  <a:pt x="82216" y="689"/>
                </a:lnTo>
                <a:lnTo>
                  <a:pt x="37651" y="13797"/>
                </a:lnTo>
                <a:lnTo>
                  <a:pt x="6184" y="52999"/>
                </a:lnTo>
                <a:lnTo>
                  <a:pt x="0" y="102864"/>
                </a:lnTo>
                <a:lnTo>
                  <a:pt x="0" y="602287"/>
                </a:lnTo>
                <a:lnTo>
                  <a:pt x="6184" y="652143"/>
                </a:lnTo>
                <a:lnTo>
                  <a:pt x="37651" y="691353"/>
                </a:lnTo>
                <a:lnTo>
                  <a:pt x="82216" y="704454"/>
                </a:lnTo>
                <a:lnTo>
                  <a:pt x="102861" y="705142"/>
                </a:lnTo>
                <a:lnTo>
                  <a:pt x="3007990" y="705142"/>
                </a:lnTo>
                <a:lnTo>
                  <a:pt x="3057819" y="698948"/>
                </a:lnTo>
                <a:lnTo>
                  <a:pt x="3097060" y="667518"/>
                </a:lnTo>
                <a:lnTo>
                  <a:pt x="3110212" y="622912"/>
                </a:lnTo>
                <a:lnTo>
                  <a:pt x="3110911" y="602287"/>
                </a:lnTo>
                <a:lnTo>
                  <a:pt x="3110911" y="102864"/>
                </a:lnTo>
                <a:lnTo>
                  <a:pt x="3104624" y="52999"/>
                </a:lnTo>
                <a:lnTo>
                  <a:pt x="3073216" y="13797"/>
                </a:lnTo>
                <a:lnTo>
                  <a:pt x="3028605" y="689"/>
                </a:lnTo>
                <a:lnTo>
                  <a:pt x="3007990" y="0"/>
                </a:lnTo>
                <a:close/>
              </a:path>
            </a:pathLst>
          </a:custGeom>
          <a:solidFill>
            <a:srgbClr val="D5EF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555536" y="925880"/>
            <a:ext cx="1254925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58"/>
              </a:spcBef>
            </a:pPr>
            <a:r>
              <a:rPr sz="1001" spc="-88" dirty="0">
                <a:solidFill>
                  <a:srgbClr val="0474DD"/>
                </a:solidFill>
                <a:latin typeface="Arial Black"/>
                <a:cs typeface="Arial Black"/>
              </a:rPr>
              <a:t>Outcomes</a:t>
            </a:r>
            <a:r>
              <a:rPr sz="1001" spc="-106" dirty="0">
                <a:solidFill>
                  <a:srgbClr val="0474DD"/>
                </a:solidFill>
                <a:latin typeface="Arial Black"/>
                <a:cs typeface="Arial Black"/>
              </a:rPr>
              <a:t> </a:t>
            </a:r>
            <a:r>
              <a:rPr sz="1001" spc="-64" dirty="0">
                <a:solidFill>
                  <a:srgbClr val="0474DD"/>
                </a:solidFill>
                <a:latin typeface="Arial Black"/>
                <a:cs typeface="Arial Black"/>
              </a:rPr>
              <a:t>Collected</a:t>
            </a:r>
            <a:endParaRPr sz="1001">
              <a:latin typeface="Arial Black"/>
              <a:cs typeface="Arial Black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55475" y="930703"/>
            <a:ext cx="164336" cy="16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3209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92651" y="0"/>
            <a:ext cx="5799072" cy="6857615"/>
          </a:xfrm>
          <a:custGeom>
            <a:avLst/>
            <a:gdLst/>
            <a:ahLst/>
            <a:cxnLst/>
            <a:rect l="l" t="t" r="r" b="b"/>
            <a:pathLst>
              <a:path w="9563100" h="11308715">
                <a:moveTo>
                  <a:pt x="0" y="0"/>
                </a:moveTo>
                <a:lnTo>
                  <a:pt x="0" y="11308556"/>
                </a:lnTo>
                <a:lnTo>
                  <a:pt x="9562850" y="11308556"/>
                </a:lnTo>
                <a:lnTo>
                  <a:pt x="956285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5373" y="430522"/>
            <a:ext cx="493233" cy="52862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793036" y="827329"/>
            <a:ext cx="205624" cy="701203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sz="4487" b="0" spc="-391" dirty="0">
                <a:solidFill>
                  <a:srgbClr val="133590"/>
                </a:solidFill>
                <a:latin typeface="Tahoma"/>
                <a:cs typeface="Tahoma"/>
              </a:rPr>
              <a:t>“</a:t>
            </a:r>
            <a:endParaRPr sz="4487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85090" y="797313"/>
            <a:ext cx="184446" cy="730170"/>
          </a:xfrm>
          <a:prstGeom prst="rect">
            <a:avLst/>
          </a:prstGeom>
        </p:spPr>
        <p:txBody>
          <a:bodyPr vert="horz" wrap="square" lIns="0" tIns="39276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9"/>
              </a:spcBef>
            </a:pPr>
            <a:r>
              <a:rPr sz="4487" spc="-391" dirty="0">
                <a:solidFill>
                  <a:srgbClr val="133590"/>
                </a:solidFill>
                <a:latin typeface="Tahoma"/>
                <a:cs typeface="Tahoma"/>
              </a:rPr>
              <a:t>”</a:t>
            </a:r>
            <a:endParaRPr sz="4487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996620" y="869953"/>
            <a:ext cx="283793" cy="403548"/>
          </a:xfrm>
          <a:custGeom>
            <a:avLst/>
            <a:gdLst/>
            <a:ahLst/>
            <a:cxnLst/>
            <a:rect l="l" t="t" r="r" b="b"/>
            <a:pathLst>
              <a:path w="467995" h="665480">
                <a:moveTo>
                  <a:pt x="467372" y="0"/>
                </a:moveTo>
                <a:lnTo>
                  <a:pt x="0" y="0"/>
                </a:lnTo>
                <a:lnTo>
                  <a:pt x="0" y="665423"/>
                </a:lnTo>
                <a:lnTo>
                  <a:pt x="467372" y="665423"/>
                </a:lnTo>
                <a:lnTo>
                  <a:pt x="4673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62958" y="1499206"/>
            <a:ext cx="5527987" cy="4167939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9"/>
              </a:spcBef>
            </a:pPr>
            <a:r>
              <a:rPr sz="3729" b="1" spc="-52" dirty="0">
                <a:solidFill>
                  <a:srgbClr val="203686"/>
                </a:solidFill>
                <a:latin typeface="Arial"/>
                <a:cs typeface="Arial"/>
              </a:rPr>
              <a:t>The</a:t>
            </a:r>
            <a:r>
              <a:rPr sz="3729" b="1" spc="-170" dirty="0">
                <a:solidFill>
                  <a:srgbClr val="203686"/>
                </a:solidFill>
                <a:latin typeface="Arial"/>
                <a:cs typeface="Arial"/>
              </a:rPr>
              <a:t> </a:t>
            </a:r>
            <a:r>
              <a:rPr sz="3729" b="1" spc="-85" dirty="0">
                <a:solidFill>
                  <a:srgbClr val="203686"/>
                </a:solidFill>
                <a:latin typeface="Arial"/>
                <a:cs typeface="Arial"/>
              </a:rPr>
              <a:t>Confidant</a:t>
            </a:r>
            <a:r>
              <a:rPr sz="3729" b="1" spc="-167" dirty="0">
                <a:solidFill>
                  <a:srgbClr val="203686"/>
                </a:solidFill>
                <a:latin typeface="Arial"/>
                <a:cs typeface="Arial"/>
              </a:rPr>
              <a:t> </a:t>
            </a:r>
            <a:r>
              <a:rPr sz="3729" b="1" spc="-18" dirty="0">
                <a:solidFill>
                  <a:srgbClr val="203686"/>
                </a:solidFill>
                <a:latin typeface="Arial"/>
                <a:cs typeface="Arial"/>
              </a:rPr>
              <a:t>Difference</a:t>
            </a:r>
            <a:endParaRPr sz="3729" dirty="0">
              <a:latin typeface="Arial"/>
              <a:cs typeface="Arial"/>
            </a:endParaRPr>
          </a:p>
          <a:p>
            <a:pPr marL="233734" marR="3081">
              <a:lnSpc>
                <a:spcPct val="126000"/>
              </a:lnSpc>
              <a:spcBef>
                <a:spcPts val="2359"/>
              </a:spcBef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Confidant partners with some of the </a:t>
            </a:r>
            <a:r>
              <a:rPr sz="2001" dirty="0">
                <a:solidFill>
                  <a:srgbClr val="133590"/>
                </a:solidFill>
                <a:latin typeface="Arial Black"/>
              </a:rPr>
              <a:t>l</a:t>
            </a:r>
            <a:r>
              <a:rPr sz="2001" dirty="0">
                <a:solidFill>
                  <a:srgbClr val="133590"/>
                </a:solidFill>
                <a:latin typeface="Arial Black"/>
                <a:cs typeface="Arial Black"/>
              </a:rPr>
              <a:t>argest national health plans &amp; most respected health systems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, developing unique protocols for each partner including:</a:t>
            </a:r>
            <a:endParaRPr sz="2001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326"/>
              </a:spcBef>
            </a:pPr>
            <a:endParaRPr sz="2001" dirty="0">
              <a:latin typeface="Tahoma"/>
              <a:cs typeface="Tahoma"/>
            </a:endParaRPr>
          </a:p>
          <a:p>
            <a:pPr marL="892193" indent="-250676">
              <a:lnSpc>
                <a:spcPct val="100000"/>
              </a:lnSpc>
              <a:buChar char="•"/>
              <a:tabLst>
                <a:tab pos="892193" algn="l"/>
              </a:tabLst>
            </a:pPr>
            <a:r>
              <a:rPr sz="2001" spc="33" dirty="0">
                <a:solidFill>
                  <a:srgbClr val="133590"/>
                </a:solidFill>
                <a:latin typeface="Tahoma"/>
                <a:cs typeface="Tahoma"/>
              </a:rPr>
              <a:t>VBC</a:t>
            </a:r>
            <a:r>
              <a:rPr sz="2001" spc="-227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Data</a:t>
            </a:r>
            <a:r>
              <a:rPr sz="2001" spc="-224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Collection</a:t>
            </a:r>
            <a:r>
              <a:rPr sz="2001" spc="-227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</a:rPr>
              <a:t>Requirements</a:t>
            </a:r>
            <a:endParaRPr sz="2001" dirty="0">
              <a:latin typeface="Tahoma"/>
              <a:cs typeface="Tahoma"/>
            </a:endParaRPr>
          </a:p>
          <a:p>
            <a:pPr marL="892193" indent="-250676">
              <a:lnSpc>
                <a:spcPct val="100000"/>
              </a:lnSpc>
              <a:spcBef>
                <a:spcPts val="901"/>
              </a:spcBef>
              <a:buChar char="•"/>
              <a:tabLst>
                <a:tab pos="892193" algn="l"/>
              </a:tabLst>
            </a:pPr>
            <a:r>
              <a:rPr sz="2001" spc="49" dirty="0">
                <a:solidFill>
                  <a:srgbClr val="133590"/>
                </a:solidFill>
                <a:latin typeface="Tahoma"/>
                <a:cs typeface="Tahoma"/>
              </a:rPr>
              <a:t>Contracts</a:t>
            </a:r>
            <a:r>
              <a:rPr sz="2001" spc="-306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9" dirty="0">
                <a:solidFill>
                  <a:srgbClr val="133590"/>
                </a:solidFill>
                <a:latin typeface="Verdana"/>
                <a:cs typeface="Verdana"/>
              </a:rPr>
              <a:t>(</a:t>
            </a:r>
            <a:r>
              <a:rPr sz="2001" spc="-69" dirty="0">
                <a:solidFill>
                  <a:srgbClr val="133590"/>
                </a:solidFill>
                <a:latin typeface="Tahoma"/>
                <a:cs typeface="Tahoma"/>
              </a:rPr>
              <a:t>FFS</a:t>
            </a:r>
            <a:r>
              <a:rPr sz="2001" spc="-306" dirty="0">
                <a:solidFill>
                  <a:srgbClr val="133590"/>
                </a:solidFill>
                <a:latin typeface="Tahoma"/>
                <a:cs typeface="Tahoma"/>
              </a:rPr>
              <a:t> + </a:t>
            </a:r>
            <a:r>
              <a:rPr sz="2001" spc="-24" dirty="0">
                <a:solidFill>
                  <a:srgbClr val="133590"/>
                </a:solidFill>
                <a:latin typeface="Tahoma"/>
                <a:cs typeface="Tahoma"/>
              </a:rPr>
              <a:t>Risk</a:t>
            </a:r>
            <a:r>
              <a:rPr sz="2001" spc="-3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24" dirty="0">
                <a:solidFill>
                  <a:srgbClr val="133590"/>
                </a:solidFill>
                <a:latin typeface="Tahoma"/>
                <a:cs typeface="Tahoma"/>
              </a:rPr>
              <a:t>Based)</a:t>
            </a:r>
            <a:endParaRPr sz="2001" dirty="0">
              <a:latin typeface="Tahoma"/>
              <a:cs typeface="Tahoma"/>
            </a:endParaRPr>
          </a:p>
          <a:p>
            <a:pPr marL="892193" indent="-250676">
              <a:lnSpc>
                <a:spcPct val="100000"/>
              </a:lnSpc>
              <a:spcBef>
                <a:spcPts val="897"/>
              </a:spcBef>
              <a:buChar char="•"/>
              <a:tabLst>
                <a:tab pos="892193" algn="l"/>
              </a:tabLst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Patient</a:t>
            </a:r>
            <a:r>
              <a:rPr sz="2001" spc="-291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Population</a:t>
            </a:r>
            <a:r>
              <a:rPr sz="2001" spc="-291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306" dirty="0">
                <a:solidFill>
                  <a:srgbClr val="133590"/>
                </a:solidFill>
                <a:latin typeface="Tahoma"/>
                <a:cs typeface="Tahoma"/>
              </a:rPr>
              <a:t>+</a:t>
            </a:r>
            <a:r>
              <a:rPr sz="2001" spc="-291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lang="en-US" sz="2001" spc="-291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Clinical</a:t>
            </a:r>
            <a:r>
              <a:rPr sz="2001" spc="-28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30" dirty="0">
                <a:solidFill>
                  <a:srgbClr val="133590"/>
                </a:solidFill>
                <a:latin typeface="Tahoma"/>
                <a:cs typeface="Tahoma"/>
              </a:rPr>
              <a:t>Needs</a:t>
            </a:r>
            <a:endParaRPr sz="2001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42468" y="5474987"/>
            <a:ext cx="1723164" cy="59870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38000"/>
              </a:lnSpc>
              <a:spcBef>
                <a:spcPts val="58"/>
              </a:spcBef>
            </a:pPr>
            <a:r>
              <a:rPr sz="1486" spc="-24" dirty="0">
                <a:solidFill>
                  <a:srgbClr val="203686"/>
                </a:solidFill>
                <a:latin typeface="Tahoma"/>
                <a:cs typeface="Tahoma"/>
              </a:rPr>
              <a:t>Primary</a:t>
            </a:r>
            <a:r>
              <a:rPr sz="1486" spc="-206" dirty="0">
                <a:solidFill>
                  <a:srgbClr val="203686"/>
                </a:solidFill>
                <a:latin typeface="Tahoma"/>
                <a:cs typeface="Tahoma"/>
              </a:rPr>
              <a:t> </a:t>
            </a:r>
            <a:r>
              <a:rPr sz="1486" spc="-6" dirty="0">
                <a:solidFill>
                  <a:srgbClr val="203686"/>
                </a:solidFill>
                <a:latin typeface="Tahoma"/>
                <a:cs typeface="Tahoma"/>
              </a:rPr>
              <a:t>Partner </a:t>
            </a:r>
            <a:r>
              <a:rPr sz="1486" spc="36" dirty="0">
                <a:solidFill>
                  <a:srgbClr val="203686"/>
                </a:solidFill>
                <a:latin typeface="Tahoma"/>
                <a:cs typeface="Tahoma"/>
              </a:rPr>
              <a:t>Chief</a:t>
            </a:r>
            <a:r>
              <a:rPr sz="1486" spc="-154" dirty="0">
                <a:solidFill>
                  <a:srgbClr val="203686"/>
                </a:solidFill>
                <a:latin typeface="Tahoma"/>
                <a:cs typeface="Tahoma"/>
              </a:rPr>
              <a:t> </a:t>
            </a:r>
            <a:r>
              <a:rPr sz="1486" dirty="0">
                <a:solidFill>
                  <a:srgbClr val="203686"/>
                </a:solidFill>
                <a:latin typeface="Tahoma"/>
                <a:cs typeface="Tahoma"/>
              </a:rPr>
              <a:t>Medical</a:t>
            </a:r>
            <a:r>
              <a:rPr sz="1486" spc="-154" dirty="0">
                <a:solidFill>
                  <a:srgbClr val="203686"/>
                </a:solidFill>
                <a:latin typeface="Tahoma"/>
                <a:cs typeface="Tahoma"/>
              </a:rPr>
              <a:t> </a:t>
            </a:r>
            <a:r>
              <a:rPr sz="1486" spc="-6" dirty="0">
                <a:solidFill>
                  <a:srgbClr val="203686"/>
                </a:solidFill>
                <a:latin typeface="Tahoma"/>
                <a:cs typeface="Tahoma"/>
              </a:rPr>
              <a:t>Officer</a:t>
            </a:r>
            <a:endParaRPr sz="1486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01066" y="4673730"/>
            <a:ext cx="205624" cy="701203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sz="4487" spc="-391" dirty="0">
                <a:solidFill>
                  <a:srgbClr val="133590"/>
                </a:solidFill>
                <a:latin typeface="Tahoma"/>
                <a:cs typeface="Tahoma"/>
              </a:rPr>
              <a:t>”</a:t>
            </a:r>
            <a:endParaRPr sz="4487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324414" y="4643714"/>
            <a:ext cx="184446" cy="730170"/>
          </a:xfrm>
          <a:prstGeom prst="rect">
            <a:avLst/>
          </a:prstGeom>
        </p:spPr>
        <p:txBody>
          <a:bodyPr vert="horz" wrap="square" lIns="0" tIns="39276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9"/>
              </a:spcBef>
            </a:pPr>
            <a:r>
              <a:rPr sz="4487" spc="-391" dirty="0">
                <a:solidFill>
                  <a:srgbClr val="133590"/>
                </a:solidFill>
                <a:latin typeface="Tahoma"/>
                <a:cs typeface="Tahoma"/>
              </a:rPr>
              <a:t>“</a:t>
            </a:r>
            <a:endParaRPr sz="4487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234758" y="4702080"/>
            <a:ext cx="283793" cy="403548"/>
          </a:xfrm>
          <a:custGeom>
            <a:avLst/>
            <a:gdLst/>
            <a:ahLst/>
            <a:cxnLst/>
            <a:rect l="l" t="t" r="r" b="b"/>
            <a:pathLst>
              <a:path w="467994" h="665479">
                <a:moveTo>
                  <a:pt x="467372" y="0"/>
                </a:moveTo>
                <a:lnTo>
                  <a:pt x="0" y="0"/>
                </a:lnTo>
                <a:lnTo>
                  <a:pt x="0" y="665423"/>
                </a:lnTo>
                <a:lnTo>
                  <a:pt x="467372" y="665423"/>
                </a:lnTo>
                <a:lnTo>
                  <a:pt x="4673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089242" y="978282"/>
            <a:ext cx="4442875" cy="3764391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38000"/>
              </a:lnSpc>
              <a:spcBef>
                <a:spcPts val="58"/>
              </a:spcBef>
            </a:pPr>
            <a:r>
              <a:rPr sz="1486" dirty="0">
                <a:latin typeface="Tahoma"/>
                <a:cs typeface="Tahoma"/>
              </a:rPr>
              <a:t>We</a:t>
            </a:r>
            <a:r>
              <a:rPr sz="1486" spc="-203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were</a:t>
            </a:r>
            <a:r>
              <a:rPr sz="1486" spc="-200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determined</a:t>
            </a:r>
            <a:r>
              <a:rPr sz="1486" spc="-200" dirty="0">
                <a:latin typeface="Tahoma"/>
                <a:cs typeface="Tahoma"/>
              </a:rPr>
              <a:t> </a:t>
            </a:r>
            <a:r>
              <a:rPr sz="1486" spc="39" dirty="0">
                <a:latin typeface="Tahoma"/>
                <a:cs typeface="Tahoma"/>
              </a:rPr>
              <a:t>to</a:t>
            </a:r>
            <a:r>
              <a:rPr sz="1486" spc="-200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find</a:t>
            </a:r>
            <a:r>
              <a:rPr sz="1486" spc="-200" dirty="0">
                <a:latin typeface="Tahoma"/>
                <a:cs typeface="Tahoma"/>
              </a:rPr>
              <a:t> </a:t>
            </a:r>
            <a:r>
              <a:rPr sz="1486" spc="36" dirty="0">
                <a:latin typeface="Tahoma"/>
                <a:cs typeface="Tahoma"/>
              </a:rPr>
              <a:t>a</a:t>
            </a:r>
            <a:r>
              <a:rPr sz="1486" spc="-200" dirty="0">
                <a:latin typeface="Tahoma"/>
                <a:cs typeface="Tahoma"/>
              </a:rPr>
              <a:t> </a:t>
            </a:r>
            <a:r>
              <a:rPr sz="1486" spc="-24" dirty="0">
                <a:latin typeface="Tahoma"/>
                <a:cs typeface="Tahoma"/>
              </a:rPr>
              <a:t>way</a:t>
            </a:r>
            <a:r>
              <a:rPr sz="1486" spc="-200" dirty="0">
                <a:latin typeface="Tahoma"/>
                <a:cs typeface="Tahoma"/>
              </a:rPr>
              <a:t> </a:t>
            </a:r>
            <a:r>
              <a:rPr sz="1486" spc="39" dirty="0">
                <a:latin typeface="Tahoma"/>
                <a:cs typeface="Tahoma"/>
              </a:rPr>
              <a:t>to</a:t>
            </a:r>
            <a:r>
              <a:rPr sz="1486" spc="-200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increase</a:t>
            </a:r>
            <a:r>
              <a:rPr sz="1486" spc="-203" dirty="0">
                <a:latin typeface="Tahoma"/>
                <a:cs typeface="Tahoma"/>
              </a:rPr>
              <a:t> </a:t>
            </a:r>
            <a:r>
              <a:rPr sz="1486" spc="61" dirty="0">
                <a:latin typeface="Tahoma"/>
                <a:cs typeface="Tahoma"/>
              </a:rPr>
              <a:t>access </a:t>
            </a:r>
            <a:r>
              <a:rPr sz="1486" spc="39" dirty="0">
                <a:latin typeface="Tahoma"/>
                <a:cs typeface="Tahoma"/>
              </a:rPr>
              <a:t>to</a:t>
            </a:r>
            <a:r>
              <a:rPr sz="1486" spc="-209" dirty="0">
                <a:latin typeface="Tahoma"/>
                <a:cs typeface="Tahoma"/>
              </a:rPr>
              <a:t> </a:t>
            </a:r>
            <a:r>
              <a:rPr sz="1486" spc="-21" dirty="0">
                <a:latin typeface="Tahoma"/>
                <a:cs typeface="Tahoma"/>
              </a:rPr>
              <a:t>Behavioral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and</a:t>
            </a:r>
            <a:r>
              <a:rPr sz="1486" spc="-209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SUD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spc="27" dirty="0">
                <a:latin typeface="Tahoma"/>
                <a:cs typeface="Tahoma"/>
              </a:rPr>
              <a:t>services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spc="-6" dirty="0">
                <a:latin typeface="Tahoma"/>
                <a:cs typeface="Tahoma"/>
              </a:rPr>
              <a:t>in</a:t>
            </a:r>
            <a:r>
              <a:rPr sz="1486" spc="-209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our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state.</a:t>
            </a:r>
            <a:r>
              <a:rPr sz="1486" spc="-209" dirty="0">
                <a:latin typeface="Tahoma"/>
                <a:cs typeface="Tahoma"/>
              </a:rPr>
              <a:t> </a:t>
            </a:r>
            <a:r>
              <a:rPr sz="1486" spc="-6" dirty="0">
                <a:latin typeface="Tahoma"/>
                <a:cs typeface="Tahoma"/>
              </a:rPr>
              <a:t>Confidant </a:t>
            </a:r>
            <a:r>
              <a:rPr sz="1486" spc="42" dirty="0">
                <a:latin typeface="Tahoma"/>
                <a:cs typeface="Tahoma"/>
              </a:rPr>
              <a:t>has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spc="36" dirty="0">
                <a:latin typeface="Tahoma"/>
                <a:cs typeface="Tahoma"/>
              </a:rPr>
              <a:t>a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local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understanding</a:t>
            </a:r>
            <a:r>
              <a:rPr sz="1486" spc="-200" dirty="0">
                <a:latin typeface="Tahoma"/>
                <a:cs typeface="Tahoma"/>
              </a:rPr>
              <a:t> </a:t>
            </a:r>
            <a:r>
              <a:rPr sz="1486" spc="36" dirty="0">
                <a:latin typeface="Tahoma"/>
                <a:cs typeface="Tahoma"/>
              </a:rPr>
              <a:t>of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spc="45" dirty="0">
                <a:latin typeface="Tahoma"/>
                <a:cs typeface="Tahoma"/>
              </a:rPr>
              <a:t>the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spc="-24" dirty="0">
                <a:latin typeface="Tahoma"/>
                <a:cs typeface="Tahoma"/>
              </a:rPr>
              <a:t>market,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provides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spc="-12" dirty="0">
                <a:latin typeface="Tahoma"/>
                <a:cs typeface="Tahoma"/>
              </a:rPr>
              <a:t>high </a:t>
            </a:r>
            <a:r>
              <a:rPr sz="1486" spc="-6" dirty="0">
                <a:latin typeface="Tahoma"/>
                <a:cs typeface="Tahoma"/>
              </a:rPr>
              <a:t>quality</a:t>
            </a:r>
            <a:r>
              <a:rPr sz="1486" spc="-197" dirty="0">
                <a:latin typeface="Tahoma"/>
                <a:cs typeface="Tahoma"/>
              </a:rPr>
              <a:t> </a:t>
            </a:r>
            <a:r>
              <a:rPr sz="1486" spc="27" dirty="0">
                <a:latin typeface="Tahoma"/>
                <a:cs typeface="Tahoma"/>
              </a:rPr>
              <a:t>services</a:t>
            </a:r>
            <a:r>
              <a:rPr sz="1486" spc="-197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by</a:t>
            </a:r>
            <a:r>
              <a:rPr sz="1486" spc="-197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licensed</a:t>
            </a:r>
            <a:r>
              <a:rPr sz="1486" spc="-197" dirty="0">
                <a:latin typeface="Tahoma"/>
                <a:cs typeface="Tahoma"/>
              </a:rPr>
              <a:t> </a:t>
            </a:r>
            <a:r>
              <a:rPr sz="1486" spc="-18" dirty="0">
                <a:latin typeface="Tahoma"/>
                <a:cs typeface="Tahoma"/>
              </a:rPr>
              <a:t>providers,</a:t>
            </a:r>
            <a:r>
              <a:rPr sz="1486" spc="-197" dirty="0">
                <a:latin typeface="Tahoma"/>
                <a:cs typeface="Tahoma"/>
              </a:rPr>
              <a:t> </a:t>
            </a:r>
            <a:r>
              <a:rPr sz="1486" spc="-42" dirty="0">
                <a:latin typeface="Tahoma"/>
                <a:cs typeface="Tahoma"/>
              </a:rPr>
              <a:t>24/7</a:t>
            </a:r>
            <a:r>
              <a:rPr sz="1486" spc="-197" dirty="0">
                <a:latin typeface="Tahoma"/>
                <a:cs typeface="Tahoma"/>
              </a:rPr>
              <a:t> </a:t>
            </a:r>
            <a:r>
              <a:rPr sz="1486" spc="67" dirty="0">
                <a:latin typeface="Tahoma"/>
                <a:cs typeface="Tahoma"/>
              </a:rPr>
              <a:t>access</a:t>
            </a:r>
            <a:r>
              <a:rPr sz="1486" spc="-197" dirty="0">
                <a:latin typeface="Tahoma"/>
                <a:cs typeface="Tahoma"/>
              </a:rPr>
              <a:t> </a:t>
            </a:r>
            <a:r>
              <a:rPr sz="1486" spc="-15" dirty="0">
                <a:latin typeface="Tahoma"/>
                <a:cs typeface="Tahoma"/>
              </a:rPr>
              <a:t>and </a:t>
            </a:r>
            <a:r>
              <a:rPr sz="1486" spc="-6" dirty="0">
                <a:latin typeface="Tahoma"/>
                <a:cs typeface="Tahoma"/>
              </a:rPr>
              <a:t>timely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spc="-15" dirty="0">
                <a:latin typeface="Tahoma"/>
                <a:cs typeface="Tahoma"/>
              </a:rPr>
              <a:t>follow</a:t>
            </a:r>
            <a:r>
              <a:rPr sz="1486" spc="-203" dirty="0">
                <a:latin typeface="Tahoma"/>
                <a:cs typeface="Tahoma"/>
              </a:rPr>
              <a:t> </a:t>
            </a:r>
            <a:r>
              <a:rPr sz="1486" spc="30" dirty="0">
                <a:latin typeface="Tahoma"/>
                <a:cs typeface="Tahoma"/>
              </a:rPr>
              <a:t>up</a:t>
            </a:r>
            <a:r>
              <a:rPr sz="1486" spc="-203" dirty="0">
                <a:latin typeface="Tahoma"/>
                <a:cs typeface="Tahoma"/>
              </a:rPr>
              <a:t> </a:t>
            </a:r>
            <a:r>
              <a:rPr sz="1486" spc="-6" dirty="0">
                <a:latin typeface="Tahoma"/>
                <a:cs typeface="Tahoma"/>
              </a:rPr>
              <a:t>for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appointments.</a:t>
            </a:r>
            <a:r>
              <a:rPr sz="1486" spc="-203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The</a:t>
            </a:r>
            <a:r>
              <a:rPr sz="1486" spc="-203" dirty="0">
                <a:latin typeface="Tahoma"/>
                <a:cs typeface="Tahoma"/>
              </a:rPr>
              <a:t> </a:t>
            </a:r>
            <a:r>
              <a:rPr sz="1486" spc="-18" dirty="0">
                <a:latin typeface="Tahoma"/>
                <a:cs typeface="Tahoma"/>
              </a:rPr>
              <a:t>program</a:t>
            </a:r>
            <a:r>
              <a:rPr sz="1486" spc="-203" dirty="0">
                <a:latin typeface="Tahoma"/>
                <a:cs typeface="Tahoma"/>
              </a:rPr>
              <a:t> </a:t>
            </a:r>
            <a:r>
              <a:rPr sz="1486" spc="-15" dirty="0">
                <a:latin typeface="Tahoma"/>
                <a:cs typeface="Tahoma"/>
              </a:rPr>
              <a:t>is </a:t>
            </a:r>
            <a:r>
              <a:rPr sz="1486" dirty="0">
                <a:latin typeface="Tahoma"/>
                <a:cs typeface="Tahoma"/>
              </a:rPr>
              <a:t>comprehensive</a:t>
            </a:r>
            <a:r>
              <a:rPr sz="1486" spc="-179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and</a:t>
            </a:r>
            <a:r>
              <a:rPr sz="1486" spc="-179" dirty="0">
                <a:latin typeface="Tahoma"/>
                <a:cs typeface="Tahoma"/>
              </a:rPr>
              <a:t> </a:t>
            </a:r>
            <a:r>
              <a:rPr sz="1486" spc="-6" dirty="0">
                <a:latin typeface="Tahoma"/>
                <a:cs typeface="Tahoma"/>
              </a:rPr>
              <a:t>works</a:t>
            </a:r>
            <a:r>
              <a:rPr sz="1486" spc="-176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with</a:t>
            </a:r>
            <a:r>
              <a:rPr sz="1486" spc="-179" dirty="0">
                <a:latin typeface="Tahoma"/>
                <a:cs typeface="Tahoma"/>
              </a:rPr>
              <a:t> </a:t>
            </a:r>
            <a:r>
              <a:rPr sz="1486" spc="42" dirty="0">
                <a:latin typeface="Tahoma"/>
                <a:cs typeface="Tahoma"/>
              </a:rPr>
              <a:t>the</a:t>
            </a:r>
            <a:r>
              <a:rPr sz="1486" spc="-176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patient</a:t>
            </a:r>
            <a:r>
              <a:rPr sz="1486" spc="-179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where</a:t>
            </a:r>
            <a:r>
              <a:rPr sz="1486" spc="-176" dirty="0">
                <a:latin typeface="Tahoma"/>
                <a:cs typeface="Tahoma"/>
              </a:rPr>
              <a:t> </a:t>
            </a:r>
            <a:r>
              <a:rPr sz="1486" spc="-12" dirty="0">
                <a:latin typeface="Tahoma"/>
                <a:cs typeface="Tahoma"/>
              </a:rPr>
              <a:t>they </a:t>
            </a:r>
            <a:r>
              <a:rPr sz="1486" dirty="0">
                <a:latin typeface="Tahoma"/>
                <a:cs typeface="Tahoma"/>
              </a:rPr>
              <a:t>are</a:t>
            </a:r>
            <a:r>
              <a:rPr sz="1486" spc="-212" dirty="0">
                <a:latin typeface="Tahoma"/>
                <a:cs typeface="Tahoma"/>
              </a:rPr>
              <a:t> </a:t>
            </a:r>
            <a:r>
              <a:rPr sz="1486" spc="39" dirty="0">
                <a:latin typeface="Tahoma"/>
                <a:cs typeface="Tahoma"/>
              </a:rPr>
              <a:t>at</a:t>
            </a:r>
            <a:r>
              <a:rPr sz="1486" spc="-212" dirty="0">
                <a:latin typeface="Tahoma"/>
                <a:cs typeface="Tahoma"/>
              </a:rPr>
              <a:t> </a:t>
            </a:r>
            <a:r>
              <a:rPr sz="1486" spc="-12" dirty="0">
                <a:latin typeface="Tahoma"/>
                <a:cs typeface="Tahoma"/>
              </a:rPr>
              <a:t>in</a:t>
            </a:r>
            <a:r>
              <a:rPr sz="1486" spc="-212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their</a:t>
            </a:r>
            <a:r>
              <a:rPr sz="1486" spc="-212" dirty="0">
                <a:latin typeface="Tahoma"/>
                <a:cs typeface="Tahoma"/>
              </a:rPr>
              <a:t> </a:t>
            </a:r>
            <a:r>
              <a:rPr sz="1486" spc="-6" dirty="0">
                <a:latin typeface="Tahoma"/>
                <a:cs typeface="Tahoma"/>
              </a:rPr>
              <a:t>healing</a:t>
            </a:r>
            <a:r>
              <a:rPr sz="1486" spc="-209" dirty="0">
                <a:latin typeface="Tahoma"/>
                <a:cs typeface="Tahoma"/>
              </a:rPr>
              <a:t> </a:t>
            </a:r>
            <a:r>
              <a:rPr sz="1486" spc="42" dirty="0">
                <a:latin typeface="Tahoma"/>
                <a:cs typeface="Tahoma"/>
              </a:rPr>
              <a:t>process</a:t>
            </a:r>
            <a:r>
              <a:rPr sz="1486" spc="-212" dirty="0">
                <a:latin typeface="Tahoma"/>
                <a:cs typeface="Tahoma"/>
              </a:rPr>
              <a:t> </a:t>
            </a:r>
            <a:r>
              <a:rPr sz="1486" spc="39" dirty="0">
                <a:latin typeface="Tahoma"/>
                <a:cs typeface="Tahoma"/>
              </a:rPr>
              <a:t>to</a:t>
            </a:r>
            <a:r>
              <a:rPr sz="1486" spc="-212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develop</a:t>
            </a:r>
            <a:r>
              <a:rPr sz="1486" spc="-212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and</a:t>
            </a:r>
            <a:r>
              <a:rPr sz="1486" spc="-209" dirty="0">
                <a:latin typeface="Tahoma"/>
                <a:cs typeface="Tahoma"/>
              </a:rPr>
              <a:t> </a:t>
            </a:r>
            <a:r>
              <a:rPr sz="1486" spc="-18" dirty="0">
                <a:latin typeface="Tahoma"/>
                <a:cs typeface="Tahoma"/>
              </a:rPr>
              <a:t>deliver</a:t>
            </a:r>
            <a:r>
              <a:rPr sz="1486" spc="-212" dirty="0">
                <a:latin typeface="Tahoma"/>
                <a:cs typeface="Tahoma"/>
              </a:rPr>
              <a:t> </a:t>
            </a:r>
            <a:r>
              <a:rPr sz="1486" spc="6" dirty="0">
                <a:latin typeface="Tahoma"/>
                <a:cs typeface="Tahoma"/>
              </a:rPr>
              <a:t>a </a:t>
            </a:r>
            <a:r>
              <a:rPr sz="1486" spc="-6" dirty="0">
                <a:latin typeface="Tahoma"/>
                <a:cs typeface="Tahoma"/>
              </a:rPr>
              <a:t>winning</a:t>
            </a:r>
            <a:r>
              <a:rPr sz="1486" spc="-191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outcome.</a:t>
            </a:r>
            <a:r>
              <a:rPr sz="1486" spc="-191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The</a:t>
            </a:r>
            <a:r>
              <a:rPr sz="1486" spc="-191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leadership</a:t>
            </a:r>
            <a:r>
              <a:rPr sz="1486" spc="-191" dirty="0">
                <a:latin typeface="Tahoma"/>
                <a:cs typeface="Tahoma"/>
              </a:rPr>
              <a:t> </a:t>
            </a:r>
            <a:r>
              <a:rPr sz="1486" spc="30" dirty="0">
                <a:latin typeface="Tahoma"/>
                <a:cs typeface="Tahoma"/>
              </a:rPr>
              <a:t>is</a:t>
            </a:r>
            <a:r>
              <a:rPr sz="1486" spc="-191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committed</a:t>
            </a:r>
            <a:r>
              <a:rPr sz="1486" spc="-191" dirty="0">
                <a:latin typeface="Tahoma"/>
                <a:cs typeface="Tahoma"/>
              </a:rPr>
              <a:t> </a:t>
            </a:r>
            <a:r>
              <a:rPr sz="1486" spc="39" dirty="0">
                <a:latin typeface="Tahoma"/>
                <a:cs typeface="Tahoma"/>
              </a:rPr>
              <a:t>to</a:t>
            </a:r>
            <a:r>
              <a:rPr sz="1486" spc="-191" dirty="0">
                <a:latin typeface="Tahoma"/>
                <a:cs typeface="Tahoma"/>
              </a:rPr>
              <a:t> </a:t>
            </a:r>
            <a:r>
              <a:rPr sz="1486" spc="-6" dirty="0">
                <a:latin typeface="Tahoma"/>
                <a:cs typeface="Tahoma"/>
              </a:rPr>
              <a:t>their </a:t>
            </a:r>
            <a:r>
              <a:rPr sz="1486" spc="-18" dirty="0">
                <a:latin typeface="Tahoma"/>
                <a:cs typeface="Tahoma"/>
              </a:rPr>
              <a:t>program</a:t>
            </a:r>
            <a:r>
              <a:rPr sz="1486" spc="-209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and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spc="39" dirty="0">
                <a:latin typeface="Tahoma"/>
                <a:cs typeface="Tahoma"/>
              </a:rPr>
              <a:t>to</a:t>
            </a:r>
            <a:r>
              <a:rPr sz="1486" spc="-209" dirty="0">
                <a:latin typeface="Tahoma"/>
                <a:cs typeface="Tahoma"/>
              </a:rPr>
              <a:t> </a:t>
            </a:r>
            <a:r>
              <a:rPr sz="1486" spc="49" dirty="0">
                <a:latin typeface="Tahoma"/>
                <a:cs typeface="Tahoma"/>
              </a:rPr>
              <a:t>the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population</a:t>
            </a:r>
            <a:r>
              <a:rPr sz="1486" spc="-209" dirty="0">
                <a:latin typeface="Tahoma"/>
                <a:cs typeface="Tahoma"/>
              </a:rPr>
              <a:t> </a:t>
            </a:r>
            <a:r>
              <a:rPr sz="1486" spc="33" dirty="0">
                <a:latin typeface="Tahoma"/>
                <a:cs typeface="Tahoma"/>
              </a:rPr>
              <a:t>that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spc="30" dirty="0">
                <a:latin typeface="Tahoma"/>
                <a:cs typeface="Tahoma"/>
              </a:rPr>
              <a:t>they</a:t>
            </a:r>
            <a:r>
              <a:rPr sz="1486" spc="-209" dirty="0">
                <a:latin typeface="Tahoma"/>
                <a:cs typeface="Tahoma"/>
              </a:rPr>
              <a:t> </a:t>
            </a:r>
            <a:r>
              <a:rPr sz="1486" spc="-15" dirty="0">
                <a:latin typeface="Tahoma"/>
                <a:cs typeface="Tahoma"/>
              </a:rPr>
              <a:t>serve.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spc="-12" dirty="0">
                <a:latin typeface="Tahoma"/>
                <a:cs typeface="Tahoma"/>
              </a:rPr>
              <a:t>They </a:t>
            </a:r>
            <a:r>
              <a:rPr sz="1486" dirty="0">
                <a:latin typeface="Tahoma"/>
                <a:cs typeface="Tahoma"/>
              </a:rPr>
              <a:t>are</a:t>
            </a:r>
            <a:r>
              <a:rPr sz="1486" spc="-209" dirty="0">
                <a:latin typeface="Tahoma"/>
                <a:cs typeface="Tahoma"/>
              </a:rPr>
              <a:t> </a:t>
            </a:r>
            <a:r>
              <a:rPr sz="1486" spc="-21" dirty="0">
                <a:latin typeface="Tahoma"/>
                <a:cs typeface="Tahoma"/>
              </a:rPr>
              <a:t>well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trained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spc="-76" dirty="0">
                <a:latin typeface="Tahoma"/>
                <a:cs typeface="Tahoma"/>
              </a:rPr>
              <a:t>,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experienced,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and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versed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spc="-12" dirty="0">
                <a:latin typeface="Tahoma"/>
                <a:cs typeface="Tahoma"/>
              </a:rPr>
              <a:t>in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spc="45" dirty="0">
                <a:latin typeface="Tahoma"/>
                <a:cs typeface="Tahoma"/>
              </a:rPr>
              <a:t>the</a:t>
            </a:r>
            <a:r>
              <a:rPr sz="1486" spc="-206" dirty="0">
                <a:latin typeface="Tahoma"/>
                <a:cs typeface="Tahoma"/>
              </a:rPr>
              <a:t> </a:t>
            </a:r>
            <a:r>
              <a:rPr sz="1486" spc="18" dirty="0">
                <a:latin typeface="Tahoma"/>
                <a:cs typeface="Tahoma"/>
              </a:rPr>
              <a:t>care </a:t>
            </a:r>
            <a:r>
              <a:rPr sz="1486" spc="36" dirty="0">
                <a:latin typeface="Tahoma"/>
                <a:cs typeface="Tahoma"/>
              </a:rPr>
              <a:t>that</a:t>
            </a:r>
            <a:r>
              <a:rPr sz="1486" spc="-215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they</a:t>
            </a:r>
            <a:r>
              <a:rPr sz="1486" spc="-212" dirty="0">
                <a:latin typeface="Tahoma"/>
                <a:cs typeface="Tahoma"/>
              </a:rPr>
              <a:t> </a:t>
            </a:r>
            <a:r>
              <a:rPr sz="1486" spc="-49" dirty="0">
                <a:latin typeface="Tahoma"/>
                <a:cs typeface="Tahoma"/>
              </a:rPr>
              <a:t>deliver.</a:t>
            </a:r>
            <a:r>
              <a:rPr sz="1486" spc="-215" dirty="0">
                <a:latin typeface="Tahoma"/>
                <a:cs typeface="Tahoma"/>
              </a:rPr>
              <a:t> </a:t>
            </a:r>
            <a:r>
              <a:rPr sz="1486" spc="-233" dirty="0">
                <a:latin typeface="Tahoma"/>
                <a:cs typeface="Tahoma"/>
              </a:rPr>
              <a:t>I</a:t>
            </a:r>
            <a:r>
              <a:rPr sz="1486" spc="-212" dirty="0">
                <a:latin typeface="Tahoma"/>
                <a:cs typeface="Tahoma"/>
              </a:rPr>
              <a:t> </a:t>
            </a:r>
            <a:r>
              <a:rPr sz="1486" spc="-6" dirty="0">
                <a:latin typeface="Tahoma"/>
                <a:cs typeface="Tahoma"/>
              </a:rPr>
              <a:t>have</a:t>
            </a:r>
            <a:r>
              <a:rPr sz="1486" spc="-212" dirty="0">
                <a:latin typeface="Tahoma"/>
                <a:cs typeface="Tahoma"/>
              </a:rPr>
              <a:t> </a:t>
            </a:r>
            <a:r>
              <a:rPr sz="1486" spc="-6" dirty="0">
                <a:latin typeface="Tahoma"/>
                <a:cs typeface="Tahoma"/>
              </a:rPr>
              <a:t>worked</a:t>
            </a:r>
            <a:r>
              <a:rPr sz="1486" spc="-215" dirty="0">
                <a:latin typeface="Tahoma"/>
                <a:cs typeface="Tahoma"/>
              </a:rPr>
              <a:t> </a:t>
            </a:r>
            <a:r>
              <a:rPr sz="1486" spc="-12" dirty="0">
                <a:latin typeface="Tahoma"/>
                <a:cs typeface="Tahoma"/>
              </a:rPr>
              <a:t>in</a:t>
            </a:r>
            <a:r>
              <a:rPr sz="1486" spc="-212" dirty="0">
                <a:latin typeface="Tahoma"/>
                <a:cs typeface="Tahoma"/>
              </a:rPr>
              <a:t> </a:t>
            </a:r>
            <a:r>
              <a:rPr sz="1486" spc="30" dirty="0">
                <a:latin typeface="Tahoma"/>
                <a:cs typeface="Tahoma"/>
              </a:rPr>
              <a:t>this</a:t>
            </a:r>
            <a:r>
              <a:rPr sz="1486" spc="-212" dirty="0">
                <a:latin typeface="Tahoma"/>
                <a:cs typeface="Tahoma"/>
              </a:rPr>
              <a:t> </a:t>
            </a:r>
            <a:r>
              <a:rPr sz="1486" spc="36" dirty="0">
                <a:latin typeface="Tahoma"/>
                <a:cs typeface="Tahoma"/>
              </a:rPr>
              <a:t>business</a:t>
            </a:r>
            <a:r>
              <a:rPr sz="1486" spc="-215" dirty="0">
                <a:latin typeface="Tahoma"/>
                <a:cs typeface="Tahoma"/>
              </a:rPr>
              <a:t> </a:t>
            </a:r>
            <a:r>
              <a:rPr sz="1486" spc="-15" dirty="0">
                <a:latin typeface="Tahoma"/>
                <a:cs typeface="Tahoma"/>
              </a:rPr>
              <a:t>for</a:t>
            </a:r>
            <a:endParaRPr sz="1486">
              <a:latin typeface="Tahoma"/>
              <a:cs typeface="Tahoma"/>
            </a:endParaRPr>
          </a:p>
          <a:p>
            <a:pPr marL="7701">
              <a:lnSpc>
                <a:spcPct val="100000"/>
              </a:lnSpc>
              <a:spcBef>
                <a:spcPts val="676"/>
              </a:spcBef>
            </a:pPr>
            <a:r>
              <a:rPr sz="1486" dirty="0">
                <a:latin typeface="Tahoma"/>
                <a:cs typeface="Tahoma"/>
              </a:rPr>
              <a:t>35</a:t>
            </a:r>
            <a:r>
              <a:rPr sz="1486" spc="-179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years</a:t>
            </a:r>
            <a:r>
              <a:rPr sz="1486" spc="-179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and</a:t>
            </a:r>
            <a:r>
              <a:rPr sz="1486" spc="-173" dirty="0">
                <a:latin typeface="Tahoma"/>
                <a:cs typeface="Tahoma"/>
              </a:rPr>
              <a:t> </a:t>
            </a:r>
            <a:r>
              <a:rPr sz="1486" spc="-12" dirty="0">
                <a:latin typeface="Tahoma"/>
                <a:cs typeface="Tahoma"/>
              </a:rPr>
              <a:t>am</a:t>
            </a:r>
            <a:r>
              <a:rPr sz="1486" spc="-176" dirty="0">
                <a:latin typeface="Tahoma"/>
                <a:cs typeface="Tahoma"/>
              </a:rPr>
              <a:t> </a:t>
            </a:r>
            <a:r>
              <a:rPr sz="1486" spc="-18" dirty="0">
                <a:latin typeface="Tahoma"/>
                <a:cs typeface="Tahoma"/>
              </a:rPr>
              <a:t>very</a:t>
            </a:r>
            <a:r>
              <a:rPr sz="1486" spc="-176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pleased</a:t>
            </a:r>
            <a:r>
              <a:rPr sz="1486" spc="-176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and</a:t>
            </a:r>
            <a:r>
              <a:rPr sz="1486" spc="-173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impressed</a:t>
            </a:r>
            <a:r>
              <a:rPr sz="1486" spc="-173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with</a:t>
            </a:r>
            <a:r>
              <a:rPr sz="1486" spc="-179" dirty="0">
                <a:latin typeface="Tahoma"/>
                <a:cs typeface="Tahoma"/>
              </a:rPr>
              <a:t> </a:t>
            </a:r>
            <a:r>
              <a:rPr sz="1486" spc="18" dirty="0">
                <a:latin typeface="Tahoma"/>
                <a:cs typeface="Tahoma"/>
              </a:rPr>
              <a:t>the</a:t>
            </a:r>
            <a:endParaRPr sz="1486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89243" y="4810874"/>
            <a:ext cx="3089373" cy="244131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sz="1486" spc="-21" dirty="0">
                <a:latin typeface="Tahoma"/>
                <a:cs typeface="Tahoma"/>
              </a:rPr>
              <a:t>level</a:t>
            </a:r>
            <a:r>
              <a:rPr sz="1486" spc="-194" dirty="0">
                <a:latin typeface="Tahoma"/>
                <a:cs typeface="Tahoma"/>
              </a:rPr>
              <a:t> </a:t>
            </a:r>
            <a:r>
              <a:rPr sz="1486" spc="36" dirty="0">
                <a:latin typeface="Tahoma"/>
                <a:cs typeface="Tahoma"/>
              </a:rPr>
              <a:t>of</a:t>
            </a:r>
            <a:r>
              <a:rPr sz="1486" spc="-191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service</a:t>
            </a:r>
            <a:r>
              <a:rPr sz="1486" spc="-194" dirty="0">
                <a:latin typeface="Tahoma"/>
                <a:cs typeface="Tahoma"/>
              </a:rPr>
              <a:t> </a:t>
            </a:r>
            <a:r>
              <a:rPr sz="1486" spc="-6" dirty="0">
                <a:latin typeface="Tahoma"/>
                <a:cs typeface="Tahoma"/>
              </a:rPr>
              <a:t>provided</a:t>
            </a:r>
            <a:r>
              <a:rPr sz="1486" spc="-191" dirty="0">
                <a:latin typeface="Tahoma"/>
                <a:cs typeface="Tahoma"/>
              </a:rPr>
              <a:t> </a:t>
            </a:r>
            <a:r>
              <a:rPr sz="1486" dirty="0">
                <a:latin typeface="Tahoma"/>
                <a:cs typeface="Tahoma"/>
              </a:rPr>
              <a:t>by</a:t>
            </a:r>
            <a:r>
              <a:rPr sz="1486" spc="-194" dirty="0">
                <a:latin typeface="Tahoma"/>
                <a:cs typeface="Tahoma"/>
              </a:rPr>
              <a:t> </a:t>
            </a:r>
            <a:r>
              <a:rPr sz="1486" spc="-6" dirty="0">
                <a:latin typeface="Tahoma"/>
                <a:cs typeface="Tahoma"/>
              </a:rPr>
              <a:t>Confidant.</a:t>
            </a:r>
            <a:endParaRPr sz="1486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63349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72001" y="0"/>
            <a:ext cx="4919571" cy="685751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5373" y="430522"/>
            <a:ext cx="493233" cy="52862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>
              <a:lnSpc>
                <a:spcPct val="126600"/>
              </a:lnSpc>
              <a:spcBef>
                <a:spcPts val="55"/>
              </a:spcBef>
            </a:pPr>
            <a:r>
              <a:rPr dirty="0"/>
              <a:t>Partner</a:t>
            </a:r>
            <a:r>
              <a:rPr spc="-572" dirty="0"/>
              <a:t> </a:t>
            </a:r>
            <a:r>
              <a:rPr dirty="0"/>
              <a:t>now</a:t>
            </a:r>
            <a:r>
              <a:rPr spc="-572" dirty="0"/>
              <a:t> </a:t>
            </a:r>
            <a:r>
              <a:rPr spc="103" dirty="0"/>
              <a:t>to</a:t>
            </a:r>
            <a:r>
              <a:rPr spc="-570" dirty="0"/>
              <a:t> </a:t>
            </a:r>
            <a:r>
              <a:rPr spc="-6" dirty="0"/>
              <a:t>transform </a:t>
            </a:r>
            <a:r>
              <a:rPr spc="-18" dirty="0"/>
              <a:t>your</a:t>
            </a:r>
            <a:r>
              <a:rPr spc="-585" dirty="0"/>
              <a:t> </a:t>
            </a:r>
            <a:r>
              <a:rPr spc="30" dirty="0"/>
              <a:t>patients’</a:t>
            </a:r>
            <a:r>
              <a:rPr spc="-582" dirty="0"/>
              <a:t> </a:t>
            </a:r>
            <a:r>
              <a:rPr spc="-6" dirty="0"/>
              <a:t>behavioral </a:t>
            </a:r>
            <a:r>
              <a:rPr dirty="0"/>
              <a:t>health</a:t>
            </a:r>
            <a:r>
              <a:rPr spc="-437" dirty="0"/>
              <a:t> </a:t>
            </a:r>
            <a:r>
              <a:rPr spc="-6" dirty="0"/>
              <a:t>outcomes.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3134" y="4191087"/>
            <a:ext cx="4904952" cy="1088578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58"/>
              </a:spcBef>
            </a:pPr>
            <a:r>
              <a:rPr sz="2001" dirty="0">
                <a:solidFill>
                  <a:srgbClr val="133590"/>
                </a:solidFill>
                <a:latin typeface="Tahoma"/>
                <a:cs typeface="Tahoma"/>
              </a:rPr>
              <a:t>Reach</a:t>
            </a:r>
            <a:r>
              <a:rPr sz="2001" spc="-282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42" dirty="0">
                <a:solidFill>
                  <a:srgbClr val="133590"/>
                </a:solidFill>
                <a:latin typeface="Tahoma"/>
                <a:cs typeface="Tahoma"/>
              </a:rPr>
              <a:t>out</a:t>
            </a:r>
            <a:r>
              <a:rPr sz="2001" spc="-27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49" dirty="0">
                <a:solidFill>
                  <a:srgbClr val="133590"/>
                </a:solidFill>
                <a:latin typeface="Tahoma"/>
                <a:cs typeface="Tahoma"/>
              </a:rPr>
              <a:t>to</a:t>
            </a:r>
            <a:r>
              <a:rPr sz="2001" spc="-278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6" dirty="0">
                <a:solidFill>
                  <a:srgbClr val="133590"/>
                </a:solidFill>
                <a:latin typeface="Tahoma"/>
                <a:cs typeface="Tahoma"/>
                <a:hlinkClick r:id="rId4"/>
              </a:rPr>
              <a:t>partners@confidanthealth.com</a:t>
            </a:r>
            <a:endParaRPr sz="2001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34"/>
              </a:spcBef>
            </a:pPr>
            <a:endParaRPr sz="2001">
              <a:latin typeface="Tahoma"/>
              <a:cs typeface="Tahoma"/>
            </a:endParaRPr>
          </a:p>
          <a:p>
            <a:pPr marL="7701">
              <a:lnSpc>
                <a:spcPct val="100000"/>
              </a:lnSpc>
            </a:pPr>
            <a:r>
              <a:rPr sz="2001" spc="-18" dirty="0">
                <a:solidFill>
                  <a:srgbClr val="133590"/>
                </a:solidFill>
                <a:latin typeface="Tahoma"/>
                <a:cs typeface="Tahoma"/>
              </a:rPr>
              <a:t>Thank</a:t>
            </a:r>
            <a:r>
              <a:rPr sz="2001" spc="-303" dirty="0">
                <a:solidFill>
                  <a:srgbClr val="133590"/>
                </a:solidFill>
                <a:latin typeface="Tahoma"/>
                <a:cs typeface="Tahoma"/>
              </a:rPr>
              <a:t> </a:t>
            </a:r>
            <a:r>
              <a:rPr sz="2001" spc="-12" dirty="0">
                <a:solidFill>
                  <a:srgbClr val="133590"/>
                </a:solidFill>
                <a:latin typeface="Tahoma"/>
                <a:cs typeface="Tahoma"/>
              </a:rPr>
              <a:t>you!</a:t>
            </a:r>
            <a:endParaRPr sz="2001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466343" y="3041271"/>
            <a:ext cx="7563438" cy="3816375"/>
            <a:chOff x="7364624" y="5015281"/>
            <a:chExt cx="12472670" cy="629348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64624" y="5015281"/>
              <a:ext cx="12472499" cy="62932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1980" y="7099879"/>
              <a:ext cx="5997796" cy="38354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77894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7CBE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8253" y="1474780"/>
            <a:ext cx="3975500" cy="3908432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5"/>
          <p:cNvSpPr txBox="1"/>
          <p:nvPr/>
        </p:nvSpPr>
        <p:spPr>
          <a:xfrm>
            <a:off x="151400" y="114500"/>
            <a:ext cx="6957600" cy="4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67" i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Confidential</a:t>
            </a:r>
            <a:endParaRPr sz="1467" i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492069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3200333" y="683426"/>
            <a:ext cx="8428800" cy="8472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67" b="1" dirty="0">
                <a:latin typeface="Poppins"/>
                <a:ea typeface="Poppins"/>
                <a:cs typeface="Poppins"/>
                <a:sym typeface="Poppins"/>
              </a:rPr>
              <a:t>The Next 10 Minutes </a:t>
            </a:r>
            <a:r>
              <a:rPr lang="en" sz="3467" dirty="0">
                <a:latin typeface="Poppins SemiBold"/>
                <a:ea typeface="Poppins SemiBold"/>
                <a:cs typeface="Poppins SemiBold"/>
                <a:sym typeface="Poppins SemiBold"/>
              </a:rPr>
              <a:t>in a Nutshell</a:t>
            </a:r>
            <a:r>
              <a:rPr lang="en" sz="3467" b="1" dirty="0">
                <a:latin typeface="Poppins"/>
                <a:ea typeface="Poppins"/>
                <a:cs typeface="Poppins"/>
                <a:sym typeface="Poppins"/>
              </a:rPr>
              <a:t>:</a:t>
            </a:r>
            <a:endParaRPr sz="3467" b="1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131" name="Google Shape;131;p16"/>
          <p:cNvCxnSpPr/>
          <p:nvPr/>
        </p:nvCxnSpPr>
        <p:spPr>
          <a:xfrm rot="10800000" flipH="1">
            <a:off x="3200333" y="1187133"/>
            <a:ext cx="8428800" cy="8800"/>
          </a:xfrm>
          <a:prstGeom prst="straightConnector1">
            <a:avLst/>
          </a:prstGeom>
          <a:noFill/>
          <a:ln w="9525" cap="flat" cmpd="sng">
            <a:solidFill>
              <a:srgbClr val="F075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32" name="Google Shape;13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85" y="588200"/>
            <a:ext cx="1936947" cy="1903432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6"/>
          <p:cNvSpPr txBox="1"/>
          <p:nvPr/>
        </p:nvSpPr>
        <p:spPr>
          <a:xfrm>
            <a:off x="472167" y="2671533"/>
            <a:ext cx="2728000" cy="2197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i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Next 10 Minutes:</a:t>
            </a:r>
            <a:endParaRPr sz="1800" b="1" i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Introductions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Warm Handoff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Rapid Micro- Induction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to Connect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34" name="Google Shape;134;p16"/>
          <p:cNvPicPr preferRelativeResize="0"/>
          <p:nvPr/>
        </p:nvPicPr>
        <p:blipFill rotWithShape="1">
          <a:blip r:embed="rId4">
            <a:alphaModFix/>
          </a:blip>
          <a:srcRect t="-5530" b="5529"/>
          <a:stretch/>
        </p:blipFill>
        <p:spPr>
          <a:xfrm>
            <a:off x="1128283" y="4869133"/>
            <a:ext cx="1328567" cy="1299667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6"/>
          <p:cNvSpPr txBox="1"/>
          <p:nvPr/>
        </p:nvSpPr>
        <p:spPr>
          <a:xfrm>
            <a:off x="6156733" y="5136800"/>
            <a:ext cx="2516000" cy="7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{Spoiler Alert}</a:t>
            </a:r>
            <a:endParaRPr sz="2800" b="1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36" name="Google Shape;13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2500" y="1721185"/>
            <a:ext cx="5104467" cy="34156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7" name="Google Shape;137;p16"/>
          <p:cNvCxnSpPr>
            <a:stCxn id="135" idx="1"/>
          </p:cNvCxnSpPr>
          <p:nvPr/>
        </p:nvCxnSpPr>
        <p:spPr>
          <a:xfrm rot="10800000">
            <a:off x="3270733" y="3155800"/>
            <a:ext cx="2886000" cy="2376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6262693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7"/>
          <p:cNvSpPr txBox="1">
            <a:spLocks noGrp="1"/>
          </p:cNvSpPr>
          <p:nvPr>
            <p:ph type="title"/>
          </p:nvPr>
        </p:nvSpPr>
        <p:spPr>
          <a:xfrm>
            <a:off x="3200333" y="645813"/>
            <a:ext cx="8428800" cy="8472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67" b="1" dirty="0">
                <a:latin typeface="Poppins"/>
                <a:ea typeface="Poppins"/>
                <a:cs typeface="Poppins"/>
                <a:sym typeface="Poppins"/>
              </a:rPr>
              <a:t>Before We Start…</a:t>
            </a:r>
            <a:endParaRPr sz="3467" b="1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43" name="Google Shape;14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270" y="1195934"/>
            <a:ext cx="2807065" cy="2758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0050" y="4080867"/>
            <a:ext cx="1673500" cy="16371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5" name="Google Shape;145;p17"/>
          <p:cNvCxnSpPr/>
          <p:nvPr/>
        </p:nvCxnSpPr>
        <p:spPr>
          <a:xfrm rot="10800000" flipH="1">
            <a:off x="3200333" y="1187133"/>
            <a:ext cx="8428800" cy="8800"/>
          </a:xfrm>
          <a:prstGeom prst="straightConnector1">
            <a:avLst/>
          </a:prstGeom>
          <a:noFill/>
          <a:ln w="9525" cap="flat" cmpd="sng">
            <a:solidFill>
              <a:srgbClr val="F075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Online Media 1" title="Trends in US Overdose Deaths Over 20 Years">
            <a:hlinkClick r:id="" action="ppaction://media"/>
            <a:extLst>
              <a:ext uri="{FF2B5EF4-FFF2-40B4-BE49-F238E27FC236}">
                <a16:creationId xmlns:a16="http://schemas.microsoft.com/office/drawing/2014/main" id="{799252E2-2DEF-8E93-200A-8CC82AF10E4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613387" y="1565957"/>
            <a:ext cx="7757459" cy="438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56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spcFirstLastPara="1" wrap="square" lIns="91433" tIns="45700" rIns="91433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Jon Peters, D.O.</a:t>
            </a:r>
            <a:endParaRPr sz="3200" dirty="0"/>
          </a:p>
        </p:txBody>
      </p:sp>
      <p:sp>
        <p:nvSpPr>
          <p:cNvPr id="152" name="Google Shape;152;p18"/>
          <p:cNvSpPr txBox="1">
            <a:spLocks noGrp="1"/>
          </p:cNvSpPr>
          <p:nvPr>
            <p:ph type="subTitle" idx="1"/>
          </p:nvPr>
        </p:nvSpPr>
        <p:spPr>
          <a:xfrm>
            <a:off x="1524000" y="3602031"/>
            <a:ext cx="9144000" cy="2387600"/>
          </a:xfrm>
          <a:prstGeom prst="rect">
            <a:avLst/>
          </a:prstGeom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1067"/>
              </a:spcBef>
              <a:spcAft>
                <a:spcPts val="0"/>
              </a:spcAft>
              <a:buNone/>
            </a:pPr>
            <a:r>
              <a:rPr lang="en" b="1" dirty="0"/>
              <a:t>Medical Director - BLPNH</a:t>
            </a:r>
            <a:endParaRPr b="1" dirty="0"/>
          </a:p>
          <a:p>
            <a:pPr marL="0" lvl="0" indent="0" algn="ctr" rtl="0">
              <a:spcBef>
                <a:spcPts val="1067"/>
              </a:spcBef>
              <a:spcAft>
                <a:spcPts val="0"/>
              </a:spcAft>
              <a:buNone/>
            </a:pPr>
            <a:r>
              <a:rPr lang="en" b="1" u="sng" dirty="0">
                <a:solidFill>
                  <a:schemeClr val="hlink"/>
                </a:solidFill>
                <a:hlinkClick r:id="rId3"/>
              </a:rPr>
              <a:t>jonathan.peters@betterlifepartners.com</a:t>
            </a:r>
            <a:endParaRPr b="1" dirty="0"/>
          </a:p>
          <a:p>
            <a:pPr marL="0" lvl="0" indent="0" algn="ctr" rtl="0">
              <a:spcBef>
                <a:spcPts val="1067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067"/>
              </a:spcBef>
              <a:spcAft>
                <a:spcPts val="0"/>
              </a:spcAft>
              <a:buNone/>
            </a:pPr>
            <a:r>
              <a:rPr lang="en" b="0" dirty="0">
                <a:highlight>
                  <a:schemeClr val="lt1"/>
                </a:highlight>
              </a:rPr>
              <a:t>BLP Central: (866)679-0831</a:t>
            </a:r>
            <a:endParaRPr b="0" dirty="0">
              <a:highlight>
                <a:schemeClr val="lt1"/>
              </a:highlight>
            </a:endParaRPr>
          </a:p>
        </p:txBody>
      </p:sp>
      <p:sp>
        <p:nvSpPr>
          <p:cNvPr id="153" name="Google Shape;153;p18"/>
          <p:cNvSpPr txBox="1"/>
          <p:nvPr/>
        </p:nvSpPr>
        <p:spPr>
          <a:xfrm>
            <a:off x="1524000" y="3908400"/>
            <a:ext cx="2671600" cy="9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(me)</a:t>
            </a:r>
            <a:endParaRPr sz="280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154" name="Google Shape;154;p18"/>
          <p:cNvCxnSpPr>
            <a:cxnSpLocks/>
          </p:cNvCxnSpPr>
          <p:nvPr/>
        </p:nvCxnSpPr>
        <p:spPr>
          <a:xfrm flipV="1">
            <a:off x="2361235" y="3369200"/>
            <a:ext cx="2061065" cy="75138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10588333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9"/>
          <p:cNvSpPr txBox="1">
            <a:spLocks noGrp="1"/>
          </p:cNvSpPr>
          <p:nvPr>
            <p:ph type="title"/>
          </p:nvPr>
        </p:nvSpPr>
        <p:spPr>
          <a:xfrm>
            <a:off x="3200333" y="692716"/>
            <a:ext cx="8428800" cy="8472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67" b="1" dirty="0">
                <a:latin typeface="Poppins"/>
                <a:ea typeface="Poppins"/>
                <a:cs typeface="Poppins"/>
                <a:sym typeface="Poppins"/>
              </a:rPr>
              <a:t>Disclosures:</a:t>
            </a:r>
            <a:endParaRPr sz="3467" b="1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0" name="Google Shape;160;p19"/>
          <p:cNvSpPr txBox="1">
            <a:spLocks noGrp="1"/>
          </p:cNvSpPr>
          <p:nvPr>
            <p:ph type="body" idx="1"/>
          </p:nvPr>
        </p:nvSpPr>
        <p:spPr>
          <a:xfrm>
            <a:off x="3200333" y="1615133"/>
            <a:ext cx="8614000" cy="4320400"/>
          </a:xfrm>
          <a:prstGeom prst="rect">
            <a:avLst/>
          </a:prstGeom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7" b="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Jon’s Disclosures:</a:t>
            </a:r>
            <a:endParaRPr sz="1867" b="0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609585" lvl="0" indent="-423323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-"/>
            </a:pPr>
            <a:r>
              <a:rPr lang="en" sz="1867" b="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Medical Director for Better Life Partners, NH</a:t>
            </a:r>
            <a:endParaRPr sz="1867" b="0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609585" lvl="0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-"/>
            </a:pPr>
            <a:r>
              <a:rPr lang="en" sz="1867" b="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Director of Weaken the Impossible </a:t>
            </a:r>
            <a:r>
              <a:rPr lang="en" sz="1333" b="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(harm reduction medical education)</a:t>
            </a:r>
            <a:endParaRPr sz="1333" b="0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1" name="Google Shape;161;p19"/>
          <p:cNvCxnSpPr/>
          <p:nvPr/>
        </p:nvCxnSpPr>
        <p:spPr>
          <a:xfrm rot="10800000" flipH="1">
            <a:off x="3200333" y="1187133"/>
            <a:ext cx="8428800" cy="8800"/>
          </a:xfrm>
          <a:prstGeom prst="straightConnector1">
            <a:avLst/>
          </a:prstGeom>
          <a:noFill/>
          <a:ln w="9525" cap="flat" cmpd="sng">
            <a:solidFill>
              <a:srgbClr val="F075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62" name="Google Shape;16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85" y="588200"/>
            <a:ext cx="1936947" cy="190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9"/>
          <p:cNvPicPr preferRelativeResize="0"/>
          <p:nvPr/>
        </p:nvPicPr>
        <p:blipFill rotWithShape="1">
          <a:blip r:embed="rId4">
            <a:alphaModFix/>
          </a:blip>
          <a:srcRect t="-5530" b="5529"/>
          <a:stretch/>
        </p:blipFill>
        <p:spPr>
          <a:xfrm>
            <a:off x="1171883" y="4985250"/>
            <a:ext cx="1328567" cy="1299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6934" y="3526191"/>
            <a:ext cx="2321033" cy="2280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28434" y="3698151"/>
            <a:ext cx="1936933" cy="1936933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 txBox="1"/>
          <p:nvPr/>
        </p:nvSpPr>
        <p:spPr>
          <a:xfrm>
            <a:off x="7621933" y="5273367"/>
            <a:ext cx="2848800" cy="4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89" b="1">
                <a:solidFill>
                  <a:srgbClr val="3A4757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Weaken the Impossible</a:t>
            </a:r>
            <a:endParaRPr sz="2489" b="1">
              <a:solidFill>
                <a:srgbClr val="3A4757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167" name="Google Shape;167;p19"/>
          <p:cNvSpPr txBox="1"/>
          <p:nvPr/>
        </p:nvSpPr>
        <p:spPr>
          <a:xfrm>
            <a:off x="472167" y="2671533"/>
            <a:ext cx="2728000" cy="2197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Next 10 Minutes:</a:t>
            </a:r>
            <a:endParaRPr sz="1800" i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b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Introductions</a:t>
            </a:r>
            <a:endParaRPr sz="1800" b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Warm Handoff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Rapid Micro- Induction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to Connect</a:t>
            </a:r>
            <a:endParaRPr sz="2489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42848443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"/>
          <p:cNvSpPr txBox="1">
            <a:spLocks noGrp="1"/>
          </p:cNvSpPr>
          <p:nvPr>
            <p:ph type="title"/>
          </p:nvPr>
        </p:nvSpPr>
        <p:spPr>
          <a:xfrm>
            <a:off x="3200333" y="767933"/>
            <a:ext cx="8428800" cy="8472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67" b="1">
                <a:latin typeface="Poppins"/>
                <a:ea typeface="Poppins"/>
                <a:cs typeface="Poppins"/>
                <a:sym typeface="Poppins"/>
              </a:rPr>
              <a:t>Better Life Partners:</a:t>
            </a:r>
            <a:endParaRPr sz="3467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0"/>
          <p:cNvSpPr txBox="1">
            <a:spLocks noGrp="1"/>
          </p:cNvSpPr>
          <p:nvPr>
            <p:ph type="body" idx="1"/>
          </p:nvPr>
        </p:nvSpPr>
        <p:spPr>
          <a:xfrm>
            <a:off x="3200333" y="1615133"/>
            <a:ext cx="8614000" cy="4003200"/>
          </a:xfrm>
          <a:prstGeom prst="rect">
            <a:avLst/>
          </a:prstGeom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7" b="0" dirty="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It is our </a:t>
            </a:r>
            <a:r>
              <a:rPr lang="en" sz="1867" b="0" i="1" dirty="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mission</a:t>
            </a:r>
            <a:r>
              <a:rPr lang="en" sz="1867" b="0" dirty="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to provide whatever it takes to help people heal from addiction </a:t>
            </a:r>
            <a:endParaRPr sz="1867" b="0" dirty="0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67" b="1" dirty="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- whenever, wherever - </a:t>
            </a:r>
            <a:endParaRPr sz="1867" b="1" dirty="0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67" b="0" dirty="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and find belonging, love and purpose. </a:t>
            </a:r>
            <a:endParaRPr sz="1867" b="0" dirty="0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867" b="0" dirty="0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67" b="0" dirty="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We believe in the power of community and interpersonal relationships, which are strengthened when we meet our members.</a:t>
            </a:r>
            <a:endParaRPr sz="1867" dirty="0"/>
          </a:p>
        </p:txBody>
      </p:sp>
      <p:pic>
        <p:nvPicPr>
          <p:cNvPr id="174" name="Google Shape;17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85" y="588200"/>
            <a:ext cx="1936947" cy="190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0"/>
          <p:cNvPicPr preferRelativeResize="0"/>
          <p:nvPr/>
        </p:nvPicPr>
        <p:blipFill rotWithShape="1">
          <a:blip r:embed="rId4">
            <a:alphaModFix/>
          </a:blip>
          <a:srcRect t="-5530" b="5529"/>
          <a:stretch/>
        </p:blipFill>
        <p:spPr>
          <a:xfrm>
            <a:off x="1171883" y="4968499"/>
            <a:ext cx="1328567" cy="12996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6" name="Google Shape;176;p20"/>
          <p:cNvCxnSpPr/>
          <p:nvPr/>
        </p:nvCxnSpPr>
        <p:spPr>
          <a:xfrm rot="10800000" flipH="1">
            <a:off x="3200333" y="1187133"/>
            <a:ext cx="8428800" cy="8800"/>
          </a:xfrm>
          <a:prstGeom prst="straightConnector1">
            <a:avLst/>
          </a:prstGeom>
          <a:noFill/>
          <a:ln w="9525" cap="flat" cmpd="sng">
            <a:solidFill>
              <a:srgbClr val="F0752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7" name="Google Shape;177;p20"/>
          <p:cNvSpPr txBox="1"/>
          <p:nvPr/>
        </p:nvSpPr>
        <p:spPr>
          <a:xfrm>
            <a:off x="472167" y="2671533"/>
            <a:ext cx="2728000" cy="2197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Next 10 Minutes:</a:t>
            </a:r>
            <a:endParaRPr sz="1800" i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b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Introductions</a:t>
            </a:r>
            <a:endParaRPr sz="1800" b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Warm Handoff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Rapid Micro- Induction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to Connect</a:t>
            </a:r>
            <a:endParaRPr sz="2489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8918769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7CBE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"/>
          <p:cNvSpPr txBox="1"/>
          <p:nvPr/>
        </p:nvSpPr>
        <p:spPr>
          <a:xfrm>
            <a:off x="1435967" y="240667"/>
            <a:ext cx="6957600" cy="4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67" i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Confidential</a:t>
            </a:r>
            <a:endParaRPr sz="1467" i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83" name="Google Shape;18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3800" y="381934"/>
            <a:ext cx="1175133" cy="195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59493" y="1690735"/>
            <a:ext cx="4034076" cy="4767500"/>
          </a:xfrm>
          <a:prstGeom prst="rect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5" name="Google Shape;185;p21"/>
          <p:cNvSpPr txBox="1"/>
          <p:nvPr/>
        </p:nvSpPr>
        <p:spPr>
          <a:xfrm>
            <a:off x="1249800" y="335192"/>
            <a:ext cx="96924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67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People We Serve:</a:t>
            </a:r>
            <a:endParaRPr sz="3467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86" name="Google Shape;186;p21"/>
          <p:cNvCxnSpPr/>
          <p:nvPr/>
        </p:nvCxnSpPr>
        <p:spPr>
          <a:xfrm>
            <a:off x="888000" y="1391267"/>
            <a:ext cx="10478400" cy="0"/>
          </a:xfrm>
          <a:prstGeom prst="straightConnector1">
            <a:avLst/>
          </a:prstGeom>
          <a:noFill/>
          <a:ln w="28575" cap="flat" cmpd="sng">
            <a:solidFill>
              <a:srgbClr val="F075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87" name="Google Shape;18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9819" y="2496631"/>
            <a:ext cx="2583099" cy="2539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11217" y="3255916"/>
            <a:ext cx="1673500" cy="16371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89067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2"/>
          <p:cNvSpPr txBox="1">
            <a:spLocks noGrp="1"/>
          </p:cNvSpPr>
          <p:nvPr>
            <p:ph type="title"/>
          </p:nvPr>
        </p:nvSpPr>
        <p:spPr>
          <a:xfrm>
            <a:off x="3200333" y="682799"/>
            <a:ext cx="8428800" cy="8472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67" b="1" dirty="0">
                <a:latin typeface="Poppins"/>
                <a:ea typeface="Poppins"/>
                <a:cs typeface="Poppins"/>
                <a:sym typeface="Poppins"/>
              </a:rPr>
              <a:t>What We Do:</a:t>
            </a:r>
            <a:endParaRPr sz="3467" b="1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194" name="Google Shape;194;p22"/>
          <p:cNvCxnSpPr/>
          <p:nvPr/>
        </p:nvCxnSpPr>
        <p:spPr>
          <a:xfrm rot="10800000" flipH="1">
            <a:off x="3200333" y="1187133"/>
            <a:ext cx="8428800" cy="8800"/>
          </a:xfrm>
          <a:prstGeom prst="straightConnector1">
            <a:avLst/>
          </a:prstGeom>
          <a:noFill/>
          <a:ln w="9525" cap="flat" cmpd="sng">
            <a:solidFill>
              <a:srgbClr val="F0752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5" name="Google Shape;195;p22"/>
          <p:cNvSpPr/>
          <p:nvPr/>
        </p:nvSpPr>
        <p:spPr>
          <a:xfrm>
            <a:off x="3200333" y="1472667"/>
            <a:ext cx="8782000" cy="5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09585" lvl="0" indent="-423323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●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Teams-Based Hybrid Care for People With Substance Use Disorders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219170" lvl="1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○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Opioid Use Disorder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219170" lvl="1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○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Alcohol Use Disorder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219170" lvl="1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○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Polysubstance Use Disorders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●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Recovery Coaching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●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Group Counseling 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●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Responsive Care and </a:t>
            </a:r>
            <a:r>
              <a:rPr lang="en" sz="1800" b="1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Virtual Responsive Care (VRC)</a:t>
            </a:r>
            <a:endParaRPr sz="1800" b="1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●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Psychiatric Care 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●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In-person care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219170" lvl="1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○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M-F 9-5 at our Manchester Clinic at 456 Union Street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219170" lvl="1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○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Weekly to Monthly at our 8 Partner Sites Around the State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1800" dirty="0">
              <a:solidFill>
                <a:srgbClr val="2B2B2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96" name="Google Shape;19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85" y="588200"/>
            <a:ext cx="1936947" cy="190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2"/>
          <p:cNvPicPr preferRelativeResize="0"/>
          <p:nvPr/>
        </p:nvPicPr>
        <p:blipFill rotWithShape="1">
          <a:blip r:embed="rId4">
            <a:alphaModFix/>
          </a:blip>
          <a:srcRect t="-5530" b="5529"/>
          <a:stretch/>
        </p:blipFill>
        <p:spPr>
          <a:xfrm>
            <a:off x="1128283" y="4869133"/>
            <a:ext cx="1328567" cy="129966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2"/>
          <p:cNvSpPr txBox="1"/>
          <p:nvPr/>
        </p:nvSpPr>
        <p:spPr>
          <a:xfrm>
            <a:off x="472167" y="2671533"/>
            <a:ext cx="2728000" cy="2197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Next 10 Minutes:</a:t>
            </a:r>
            <a:endParaRPr sz="1800" i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b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Introductions</a:t>
            </a:r>
            <a:endParaRPr sz="1800" b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Warm Handoff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Rapid Micro- Induction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to Connect</a:t>
            </a:r>
            <a:endParaRPr sz="2489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1505182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3"/>
          <p:cNvSpPr txBox="1">
            <a:spLocks noGrp="1"/>
          </p:cNvSpPr>
          <p:nvPr>
            <p:ph type="title"/>
          </p:nvPr>
        </p:nvSpPr>
        <p:spPr>
          <a:xfrm>
            <a:off x="3200333" y="682799"/>
            <a:ext cx="8428800" cy="8472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67" b="1" dirty="0">
                <a:latin typeface="Poppins"/>
                <a:ea typeface="Poppins"/>
                <a:cs typeface="Poppins"/>
                <a:sym typeface="Poppins"/>
              </a:rPr>
              <a:t>What We Do:</a:t>
            </a:r>
            <a:endParaRPr sz="3467" b="1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204" name="Google Shape;204;p23"/>
          <p:cNvCxnSpPr/>
          <p:nvPr/>
        </p:nvCxnSpPr>
        <p:spPr>
          <a:xfrm rot="10800000" flipH="1">
            <a:off x="3200333" y="1187133"/>
            <a:ext cx="8428800" cy="8800"/>
          </a:xfrm>
          <a:prstGeom prst="straightConnector1">
            <a:avLst/>
          </a:prstGeom>
          <a:noFill/>
          <a:ln w="9525" cap="flat" cmpd="sng">
            <a:solidFill>
              <a:srgbClr val="F0752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5" name="Google Shape;205;p23"/>
          <p:cNvSpPr/>
          <p:nvPr/>
        </p:nvSpPr>
        <p:spPr>
          <a:xfrm>
            <a:off x="3200333" y="1472667"/>
            <a:ext cx="8782000" cy="5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09585" lvl="0" indent="-457189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800"/>
              <a:buFont typeface="Poppins"/>
              <a:buChar char="●"/>
            </a:pPr>
            <a:r>
              <a:rPr lang="en" sz="20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But, what we really offer is </a:t>
            </a:r>
            <a:r>
              <a:rPr lang="en" sz="2000" u="sng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access</a:t>
            </a:r>
            <a:r>
              <a:rPr lang="en" sz="20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endParaRPr sz="20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219170" lvl="1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○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Same-day access to care (usually same phone call)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219170" lvl="1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○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Anyone struggling with OUD or AUD is Accepted: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828754" lvl="2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■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All Adults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828754" lvl="2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■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All Locations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828754" lvl="2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■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All Payers (or none at all)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06" name="Google Shape;20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85" y="588200"/>
            <a:ext cx="1936947" cy="190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3"/>
          <p:cNvPicPr preferRelativeResize="0"/>
          <p:nvPr/>
        </p:nvPicPr>
        <p:blipFill rotWithShape="1">
          <a:blip r:embed="rId4">
            <a:alphaModFix/>
          </a:blip>
          <a:srcRect t="-5530" b="5529"/>
          <a:stretch/>
        </p:blipFill>
        <p:spPr>
          <a:xfrm>
            <a:off x="1128283" y="4869133"/>
            <a:ext cx="1328567" cy="1299667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3"/>
          <p:cNvSpPr txBox="1"/>
          <p:nvPr/>
        </p:nvSpPr>
        <p:spPr>
          <a:xfrm>
            <a:off x="472167" y="2671533"/>
            <a:ext cx="2728000" cy="2197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Next 10 Minutes:</a:t>
            </a:r>
            <a:endParaRPr sz="1800" i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b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Introductions</a:t>
            </a:r>
            <a:endParaRPr sz="1800" b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Warm Handoff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Rapid Micro- Induction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to Connect</a:t>
            </a:r>
            <a:endParaRPr sz="2489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8192778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4"/>
          <p:cNvSpPr txBox="1">
            <a:spLocks noGrp="1"/>
          </p:cNvSpPr>
          <p:nvPr>
            <p:ph type="title"/>
          </p:nvPr>
        </p:nvSpPr>
        <p:spPr>
          <a:xfrm>
            <a:off x="3200333" y="692716"/>
            <a:ext cx="8428800" cy="8472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67" b="1" dirty="0">
                <a:latin typeface="Poppins"/>
                <a:ea typeface="Poppins"/>
                <a:cs typeface="Poppins"/>
                <a:sym typeface="Poppins"/>
              </a:rPr>
              <a:t>The Warm Handoff</a:t>
            </a:r>
            <a:endParaRPr sz="3467" b="1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214" name="Google Shape;214;p24"/>
          <p:cNvCxnSpPr/>
          <p:nvPr/>
        </p:nvCxnSpPr>
        <p:spPr>
          <a:xfrm rot="10800000" flipH="1">
            <a:off x="3200333" y="1187133"/>
            <a:ext cx="8428800" cy="8800"/>
          </a:xfrm>
          <a:prstGeom prst="straightConnector1">
            <a:avLst/>
          </a:prstGeom>
          <a:noFill/>
          <a:ln w="9525" cap="flat" cmpd="sng">
            <a:solidFill>
              <a:srgbClr val="F0752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5" name="Google Shape;215;p24"/>
          <p:cNvSpPr/>
          <p:nvPr/>
        </p:nvSpPr>
        <p:spPr>
          <a:xfrm>
            <a:off x="3200333" y="1472667"/>
            <a:ext cx="8782000" cy="5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16" name="Google Shape;21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85" y="588200"/>
            <a:ext cx="1936947" cy="190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4"/>
          <p:cNvPicPr preferRelativeResize="0"/>
          <p:nvPr/>
        </p:nvPicPr>
        <p:blipFill rotWithShape="1">
          <a:blip r:embed="rId4">
            <a:alphaModFix/>
          </a:blip>
          <a:srcRect t="-5530" b="5529"/>
          <a:stretch/>
        </p:blipFill>
        <p:spPr>
          <a:xfrm>
            <a:off x="1171883" y="5045065"/>
            <a:ext cx="1328567" cy="1299667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4"/>
          <p:cNvSpPr txBox="1"/>
          <p:nvPr/>
        </p:nvSpPr>
        <p:spPr>
          <a:xfrm>
            <a:off x="472167" y="2671533"/>
            <a:ext cx="2728000" cy="2355928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Next 10 Minutes:</a:t>
            </a:r>
            <a:endParaRPr sz="1800" i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Introductions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19090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350"/>
              <a:buFont typeface="Source Sans Pro"/>
              <a:buAutoNum type="arabicPeriod"/>
            </a:pPr>
            <a:r>
              <a:rPr lang="en" sz="1800" b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Warm Handoff</a:t>
            </a:r>
            <a:endParaRPr sz="1800" b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Rapid Micro- Induction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to Connect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19" name="Google Shape;219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8831" y="2250667"/>
            <a:ext cx="6949245" cy="3776368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4"/>
          <p:cNvSpPr/>
          <p:nvPr/>
        </p:nvSpPr>
        <p:spPr>
          <a:xfrm>
            <a:off x="3200333" y="1472667"/>
            <a:ext cx="8515200" cy="7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09585" lvl="0" indent="-457189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800"/>
              <a:buFont typeface="Poppins"/>
              <a:buChar char="●"/>
            </a:pPr>
            <a:r>
              <a:rPr lang="en" sz="24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This sucks.</a:t>
            </a:r>
            <a:endParaRPr sz="24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5080573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>
            <a:spLocks noGrp="1"/>
          </p:cNvSpPr>
          <p:nvPr>
            <p:ph type="title"/>
          </p:nvPr>
        </p:nvSpPr>
        <p:spPr>
          <a:xfrm>
            <a:off x="3200333" y="689333"/>
            <a:ext cx="8428800" cy="8472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67" b="1" dirty="0">
                <a:latin typeface="Poppins"/>
                <a:ea typeface="Poppins"/>
                <a:cs typeface="Poppins"/>
                <a:sym typeface="Poppins"/>
              </a:rPr>
              <a:t>The Warm Handoff</a:t>
            </a:r>
            <a:endParaRPr sz="3467" b="1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226" name="Google Shape;226;p25"/>
          <p:cNvCxnSpPr/>
          <p:nvPr/>
        </p:nvCxnSpPr>
        <p:spPr>
          <a:xfrm rot="10800000" flipH="1">
            <a:off x="3200333" y="1187133"/>
            <a:ext cx="8428800" cy="8800"/>
          </a:xfrm>
          <a:prstGeom prst="straightConnector1">
            <a:avLst/>
          </a:prstGeom>
          <a:noFill/>
          <a:ln w="9525" cap="flat" cmpd="sng">
            <a:solidFill>
              <a:srgbClr val="F0752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7" name="Google Shape;227;p25"/>
          <p:cNvSpPr/>
          <p:nvPr/>
        </p:nvSpPr>
        <p:spPr>
          <a:xfrm>
            <a:off x="3200333" y="1472667"/>
            <a:ext cx="8782000" cy="5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28" name="Google Shape;22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85" y="588200"/>
            <a:ext cx="1936947" cy="190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5"/>
          <p:cNvPicPr preferRelativeResize="0"/>
          <p:nvPr/>
        </p:nvPicPr>
        <p:blipFill rotWithShape="1">
          <a:blip r:embed="rId4">
            <a:alphaModFix/>
          </a:blip>
          <a:srcRect t="-5530" b="5529"/>
          <a:stretch/>
        </p:blipFill>
        <p:spPr>
          <a:xfrm>
            <a:off x="1128274" y="4970133"/>
            <a:ext cx="1328567" cy="1299667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5"/>
          <p:cNvSpPr txBox="1"/>
          <p:nvPr/>
        </p:nvSpPr>
        <p:spPr>
          <a:xfrm>
            <a:off x="472167" y="2671533"/>
            <a:ext cx="2728000" cy="2351396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Next 10 Minutes:</a:t>
            </a:r>
            <a:endParaRPr sz="1800" i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Introductions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19090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350"/>
              <a:buFont typeface="Source Sans Pro"/>
              <a:buAutoNum type="arabicPeriod"/>
            </a:pPr>
            <a:r>
              <a:rPr lang="en" sz="1800" b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Warm Handoff</a:t>
            </a:r>
            <a:endParaRPr sz="1800" b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Rapid Micro- Induction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to Connect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31" name="Google Shape;231;p25"/>
          <p:cNvSpPr/>
          <p:nvPr/>
        </p:nvSpPr>
        <p:spPr>
          <a:xfrm>
            <a:off x="3200333" y="1472667"/>
            <a:ext cx="8515200" cy="46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09585" lvl="0" indent="-457189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800"/>
              <a:buFont typeface="Poppins"/>
              <a:buChar char="●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Our goal is to never miss a handoff.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-45718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800"/>
              <a:buFont typeface="Poppins"/>
              <a:buChar char="●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Call Us Anytime For Intakes.  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219170" lvl="1" indent="-45718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800"/>
              <a:buFont typeface="Poppins"/>
              <a:buChar char="○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M-F 8a-8p – </a:t>
            </a:r>
            <a:r>
              <a:rPr lang="en" sz="1800" b="1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Same-Day Appts</a:t>
            </a:r>
            <a:endParaRPr sz="1800" b="1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219170" lvl="1" indent="-45718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800"/>
              <a:buFont typeface="Poppins"/>
              <a:buChar char="○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Saturday 10a-4p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219170" lvl="1" indent="-45718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800"/>
              <a:buFont typeface="Poppins"/>
              <a:buChar char="○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Nights and Weekends: We’ll get folx in the next business day.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219170" lvl="1" indent="-45718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800"/>
              <a:buFont typeface="Poppins"/>
              <a:buChar char="○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Need a curbside? 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828754" lvl="2" indent="-45718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800"/>
              <a:buFont typeface="Poppins"/>
              <a:buChar char="■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Just call (or text): 866.679.0831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42385011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6"/>
          <p:cNvSpPr txBox="1">
            <a:spLocks noGrp="1"/>
          </p:cNvSpPr>
          <p:nvPr>
            <p:ph type="title"/>
          </p:nvPr>
        </p:nvSpPr>
        <p:spPr>
          <a:xfrm>
            <a:off x="3200333" y="636499"/>
            <a:ext cx="8428800" cy="8472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67" b="1">
                <a:latin typeface="Poppins"/>
                <a:ea typeface="Poppins"/>
                <a:cs typeface="Poppins"/>
                <a:sym typeface="Poppins"/>
              </a:rPr>
              <a:t>Buprenorphine Inductions</a:t>
            </a:r>
            <a:endParaRPr sz="3467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7" name="Google Shape;237;p26"/>
          <p:cNvCxnSpPr/>
          <p:nvPr/>
        </p:nvCxnSpPr>
        <p:spPr>
          <a:xfrm rot="10800000" flipH="1">
            <a:off x="3200333" y="1187133"/>
            <a:ext cx="8428800" cy="8800"/>
          </a:xfrm>
          <a:prstGeom prst="straightConnector1">
            <a:avLst/>
          </a:prstGeom>
          <a:noFill/>
          <a:ln w="9525" cap="flat" cmpd="sng">
            <a:solidFill>
              <a:srgbClr val="F0752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8" name="Google Shape;238;p26"/>
          <p:cNvSpPr/>
          <p:nvPr/>
        </p:nvSpPr>
        <p:spPr>
          <a:xfrm>
            <a:off x="3200333" y="1472667"/>
            <a:ext cx="8782000" cy="5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39" name="Google Shape;23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85" y="588200"/>
            <a:ext cx="1936947" cy="190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6"/>
          <p:cNvPicPr preferRelativeResize="0"/>
          <p:nvPr/>
        </p:nvPicPr>
        <p:blipFill rotWithShape="1">
          <a:blip r:embed="rId4">
            <a:alphaModFix/>
          </a:blip>
          <a:srcRect t="-5530" b="5529"/>
          <a:stretch/>
        </p:blipFill>
        <p:spPr>
          <a:xfrm>
            <a:off x="1128283" y="4869133"/>
            <a:ext cx="1328567" cy="1299667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6"/>
          <p:cNvSpPr txBox="1"/>
          <p:nvPr/>
        </p:nvSpPr>
        <p:spPr>
          <a:xfrm>
            <a:off x="472167" y="2671533"/>
            <a:ext cx="2728000" cy="2197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Next 10 Minutes:</a:t>
            </a:r>
            <a:endParaRPr sz="1800" i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Introductions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19090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35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Warm Handoff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b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Rapid Micro- Induction</a:t>
            </a:r>
            <a:endParaRPr sz="1800" b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to Connect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42" name="Google Shape;24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66917" y="1472667"/>
            <a:ext cx="7095635" cy="443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34280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"/>
          <p:cNvSpPr txBox="1">
            <a:spLocks noGrp="1"/>
          </p:cNvSpPr>
          <p:nvPr>
            <p:ph type="title"/>
          </p:nvPr>
        </p:nvSpPr>
        <p:spPr>
          <a:xfrm>
            <a:off x="3200333" y="675333"/>
            <a:ext cx="8428800" cy="8472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67" b="1" dirty="0">
                <a:latin typeface="Poppins"/>
                <a:ea typeface="Poppins"/>
                <a:cs typeface="Poppins"/>
                <a:sym typeface="Poppins"/>
              </a:rPr>
              <a:t>Buprenorphine Inductions</a:t>
            </a:r>
            <a:endParaRPr sz="3467" b="1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248" name="Google Shape;248;p27"/>
          <p:cNvCxnSpPr/>
          <p:nvPr/>
        </p:nvCxnSpPr>
        <p:spPr>
          <a:xfrm rot="10800000" flipH="1">
            <a:off x="3200333" y="1187133"/>
            <a:ext cx="8428800" cy="8800"/>
          </a:xfrm>
          <a:prstGeom prst="straightConnector1">
            <a:avLst/>
          </a:prstGeom>
          <a:noFill/>
          <a:ln w="9525" cap="flat" cmpd="sng">
            <a:solidFill>
              <a:srgbClr val="F0752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9" name="Google Shape;249;p27"/>
          <p:cNvSpPr/>
          <p:nvPr/>
        </p:nvSpPr>
        <p:spPr>
          <a:xfrm>
            <a:off x="3200333" y="1472667"/>
            <a:ext cx="8782000" cy="5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50" name="Google Shape;25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85" y="588200"/>
            <a:ext cx="1936947" cy="190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7"/>
          <p:cNvPicPr preferRelativeResize="0"/>
          <p:nvPr/>
        </p:nvPicPr>
        <p:blipFill rotWithShape="1">
          <a:blip r:embed="rId4">
            <a:alphaModFix/>
          </a:blip>
          <a:srcRect t="-5530" b="5529"/>
          <a:stretch/>
        </p:blipFill>
        <p:spPr>
          <a:xfrm>
            <a:off x="1128283" y="4869133"/>
            <a:ext cx="1328567" cy="1299667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7"/>
          <p:cNvSpPr txBox="1"/>
          <p:nvPr/>
        </p:nvSpPr>
        <p:spPr>
          <a:xfrm>
            <a:off x="472167" y="2671533"/>
            <a:ext cx="2728000" cy="2197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Next 10 Minutes:</a:t>
            </a:r>
            <a:endParaRPr sz="1800" i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Introductions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19090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35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Warm Handoff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b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Rapid Micro- Induction</a:t>
            </a:r>
            <a:endParaRPr sz="1800" b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to Connect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53" name="Google Shape;253;p27"/>
          <p:cNvSpPr/>
          <p:nvPr/>
        </p:nvSpPr>
        <p:spPr>
          <a:xfrm>
            <a:off x="3200333" y="1472667"/>
            <a:ext cx="8515200" cy="4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09585" lvl="0" indent="-457189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800"/>
              <a:buFont typeface="Poppins"/>
              <a:buChar char="●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There are lots of ways to do a good induction.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●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You </a:t>
            </a:r>
            <a:r>
              <a:rPr lang="en" sz="1800" u="sng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don’t</a:t>
            </a: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 need to wait for severe withdrawal to start.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54" name="Google Shape;25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50819" y="2671533"/>
            <a:ext cx="6281032" cy="31404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48413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8"/>
          <p:cNvSpPr txBox="1">
            <a:spLocks noGrp="1"/>
          </p:cNvSpPr>
          <p:nvPr>
            <p:ph type="title"/>
          </p:nvPr>
        </p:nvSpPr>
        <p:spPr>
          <a:xfrm>
            <a:off x="3200333" y="625467"/>
            <a:ext cx="8428800" cy="8472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67" b="1" dirty="0">
                <a:latin typeface="Poppins"/>
                <a:ea typeface="Poppins"/>
                <a:cs typeface="Poppins"/>
                <a:sym typeface="Poppins"/>
              </a:rPr>
              <a:t>The Rapid Microinduction </a:t>
            </a:r>
            <a:endParaRPr sz="3467" b="1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260" name="Google Shape;260;p28"/>
          <p:cNvCxnSpPr/>
          <p:nvPr/>
        </p:nvCxnSpPr>
        <p:spPr>
          <a:xfrm rot="10800000" flipH="1">
            <a:off x="3200333" y="1187133"/>
            <a:ext cx="8428800" cy="8800"/>
          </a:xfrm>
          <a:prstGeom prst="straightConnector1">
            <a:avLst/>
          </a:prstGeom>
          <a:noFill/>
          <a:ln w="9525" cap="flat" cmpd="sng">
            <a:solidFill>
              <a:srgbClr val="F0752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1" name="Google Shape;261;p28"/>
          <p:cNvSpPr/>
          <p:nvPr/>
        </p:nvSpPr>
        <p:spPr>
          <a:xfrm>
            <a:off x="3200333" y="1472667"/>
            <a:ext cx="8782000" cy="5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62" name="Google Shape;26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85" y="588200"/>
            <a:ext cx="1936947" cy="190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8"/>
          <p:cNvPicPr preferRelativeResize="0"/>
          <p:nvPr/>
        </p:nvPicPr>
        <p:blipFill rotWithShape="1">
          <a:blip r:embed="rId4">
            <a:alphaModFix/>
          </a:blip>
          <a:srcRect t="-5530" b="5529"/>
          <a:stretch/>
        </p:blipFill>
        <p:spPr>
          <a:xfrm>
            <a:off x="1128283" y="4869133"/>
            <a:ext cx="1328567" cy="1299667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8"/>
          <p:cNvSpPr txBox="1"/>
          <p:nvPr/>
        </p:nvSpPr>
        <p:spPr>
          <a:xfrm>
            <a:off x="472167" y="2671533"/>
            <a:ext cx="2728000" cy="2197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Next 10 Minutes:</a:t>
            </a:r>
            <a:endParaRPr sz="1800" i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Introductions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19090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35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Warm Handoff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b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Rapid Micro- Induction</a:t>
            </a:r>
            <a:endParaRPr sz="1800" b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to Connect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65" name="Google Shape;265;p28"/>
          <p:cNvSpPr/>
          <p:nvPr/>
        </p:nvSpPr>
        <p:spPr>
          <a:xfrm>
            <a:off x="3200333" y="1472667"/>
            <a:ext cx="8515200" cy="4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09585" lvl="0" indent="-423323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●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Wait 8-12 hours from last use (use comfort meds PRN)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●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Then start with LOW-dose bupe to start slowly displacing fentanyl at the opioid receptors.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●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After 5 hours, give the remainder of the total daily dose (24 mg)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●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Still in withdrawal after 1 hour?  Give an additional 8 mg.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66" name="Google Shape;26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1014" y="3893983"/>
            <a:ext cx="3900633" cy="1950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89233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9"/>
          <p:cNvSpPr txBox="1">
            <a:spLocks noGrp="1"/>
          </p:cNvSpPr>
          <p:nvPr>
            <p:ph type="title"/>
          </p:nvPr>
        </p:nvSpPr>
        <p:spPr>
          <a:xfrm>
            <a:off x="3200167" y="662934"/>
            <a:ext cx="8428800" cy="8472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67" b="1" dirty="0">
                <a:latin typeface="Poppins"/>
                <a:ea typeface="Poppins"/>
                <a:cs typeface="Poppins"/>
                <a:sym typeface="Poppins"/>
              </a:rPr>
              <a:t>The Rapid Microinduction </a:t>
            </a:r>
            <a:endParaRPr sz="3467" b="1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272" name="Google Shape;272;p29"/>
          <p:cNvCxnSpPr/>
          <p:nvPr/>
        </p:nvCxnSpPr>
        <p:spPr>
          <a:xfrm rot="10800000" flipH="1">
            <a:off x="3200333" y="1187133"/>
            <a:ext cx="8428800" cy="8800"/>
          </a:xfrm>
          <a:prstGeom prst="straightConnector1">
            <a:avLst/>
          </a:prstGeom>
          <a:noFill/>
          <a:ln w="9525" cap="flat" cmpd="sng">
            <a:solidFill>
              <a:srgbClr val="F0752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3" name="Google Shape;273;p29"/>
          <p:cNvSpPr/>
          <p:nvPr/>
        </p:nvSpPr>
        <p:spPr>
          <a:xfrm>
            <a:off x="3200333" y="1472667"/>
            <a:ext cx="8782000" cy="5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74" name="Google Shape;27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85" y="588200"/>
            <a:ext cx="1936947" cy="190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9"/>
          <p:cNvPicPr preferRelativeResize="0"/>
          <p:nvPr/>
        </p:nvPicPr>
        <p:blipFill rotWithShape="1">
          <a:blip r:embed="rId4">
            <a:alphaModFix/>
          </a:blip>
          <a:srcRect t="-5530" b="5529"/>
          <a:stretch/>
        </p:blipFill>
        <p:spPr>
          <a:xfrm>
            <a:off x="1128283" y="4869133"/>
            <a:ext cx="1328567" cy="129966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9"/>
          <p:cNvSpPr txBox="1"/>
          <p:nvPr/>
        </p:nvSpPr>
        <p:spPr>
          <a:xfrm>
            <a:off x="472167" y="2671533"/>
            <a:ext cx="2728000" cy="2197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Next 10 Minutes:</a:t>
            </a:r>
            <a:endParaRPr sz="1800" i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Introductions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19090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35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Warm Handoff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b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Rapid Micro- Induction</a:t>
            </a:r>
            <a:endParaRPr sz="1800" b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to Connect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77" name="Google Shape;27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32648" y="1341367"/>
            <a:ext cx="7364171" cy="46961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51165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0"/>
          <p:cNvSpPr txBox="1">
            <a:spLocks noGrp="1"/>
          </p:cNvSpPr>
          <p:nvPr>
            <p:ph type="title"/>
          </p:nvPr>
        </p:nvSpPr>
        <p:spPr>
          <a:xfrm>
            <a:off x="3200333" y="662934"/>
            <a:ext cx="8428800" cy="8472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67" b="1" dirty="0">
                <a:latin typeface="Poppins"/>
                <a:ea typeface="Poppins"/>
                <a:cs typeface="Poppins"/>
                <a:sym typeface="Poppins"/>
              </a:rPr>
              <a:t>The Rapid Microinduction </a:t>
            </a:r>
            <a:endParaRPr sz="3467" b="1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283" name="Google Shape;283;p30"/>
          <p:cNvCxnSpPr/>
          <p:nvPr/>
        </p:nvCxnSpPr>
        <p:spPr>
          <a:xfrm rot="10800000" flipH="1">
            <a:off x="3200333" y="1187133"/>
            <a:ext cx="8428800" cy="8800"/>
          </a:xfrm>
          <a:prstGeom prst="straightConnector1">
            <a:avLst/>
          </a:prstGeom>
          <a:noFill/>
          <a:ln w="9525" cap="flat" cmpd="sng">
            <a:solidFill>
              <a:srgbClr val="F0752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4" name="Google Shape;284;p30"/>
          <p:cNvSpPr/>
          <p:nvPr/>
        </p:nvSpPr>
        <p:spPr>
          <a:xfrm>
            <a:off x="3200333" y="1472667"/>
            <a:ext cx="8782000" cy="5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85" name="Google Shape;28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85" y="588200"/>
            <a:ext cx="1936947" cy="190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0"/>
          <p:cNvPicPr preferRelativeResize="0"/>
          <p:nvPr/>
        </p:nvPicPr>
        <p:blipFill rotWithShape="1">
          <a:blip r:embed="rId4">
            <a:alphaModFix/>
          </a:blip>
          <a:srcRect t="-5530" b="5529"/>
          <a:stretch/>
        </p:blipFill>
        <p:spPr>
          <a:xfrm>
            <a:off x="1128283" y="4869133"/>
            <a:ext cx="1328567" cy="1299667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0"/>
          <p:cNvSpPr txBox="1"/>
          <p:nvPr/>
        </p:nvSpPr>
        <p:spPr>
          <a:xfrm>
            <a:off x="472167" y="2671533"/>
            <a:ext cx="2728000" cy="2197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Next 10 Minutes:</a:t>
            </a:r>
            <a:endParaRPr sz="1800" i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Introductions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19090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35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Warm Handoff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b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Rapid Micro- Induction</a:t>
            </a:r>
            <a:endParaRPr sz="1800" b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to Connect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88" name="Google Shape;288;p30"/>
          <p:cNvSpPr/>
          <p:nvPr/>
        </p:nvSpPr>
        <p:spPr>
          <a:xfrm>
            <a:off x="3200333" y="1472667"/>
            <a:ext cx="8515200" cy="4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09585" lvl="0" indent="-423323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●"/>
            </a:pPr>
            <a:r>
              <a:rPr lang="en" sz="1800" b="1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Day 1:</a:t>
            </a: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 (8-12 hrs from last use)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828754" lvl="2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■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Hour 0 - Take 0.5 mg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828754" lvl="2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■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Hour 1 - Take 0.5 mg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828754" lvl="2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■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Hours 2-4 - Take 1 mg/hr x 3 doses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828754" lvl="2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■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Hour 5 - Take 16 mg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828754" lvl="2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■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Hour 6 - If still in w/d take an additional 8 mg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●"/>
            </a:pPr>
            <a:r>
              <a:rPr lang="en" sz="1800" b="1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Day 2:</a:t>
            </a:r>
            <a:endParaRPr sz="1800" b="1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828754" lvl="2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■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Take full dose as prescribed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1453248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1"/>
          <p:cNvSpPr txBox="1">
            <a:spLocks noGrp="1"/>
          </p:cNvSpPr>
          <p:nvPr>
            <p:ph type="title"/>
          </p:nvPr>
        </p:nvSpPr>
        <p:spPr>
          <a:xfrm>
            <a:off x="3200333" y="692716"/>
            <a:ext cx="8428800" cy="8472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67" b="1" dirty="0">
                <a:latin typeface="Poppins"/>
                <a:ea typeface="Poppins"/>
                <a:cs typeface="Poppins"/>
                <a:sym typeface="Poppins"/>
              </a:rPr>
              <a:t>The Rapid Microinduction </a:t>
            </a:r>
            <a:endParaRPr sz="3467" b="1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294" name="Google Shape;294;p31"/>
          <p:cNvCxnSpPr/>
          <p:nvPr/>
        </p:nvCxnSpPr>
        <p:spPr>
          <a:xfrm rot="10800000" flipH="1">
            <a:off x="3200333" y="1187133"/>
            <a:ext cx="8428800" cy="8800"/>
          </a:xfrm>
          <a:prstGeom prst="straightConnector1">
            <a:avLst/>
          </a:prstGeom>
          <a:noFill/>
          <a:ln w="9525" cap="flat" cmpd="sng">
            <a:solidFill>
              <a:srgbClr val="F0752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5" name="Google Shape;295;p31"/>
          <p:cNvSpPr/>
          <p:nvPr/>
        </p:nvSpPr>
        <p:spPr>
          <a:xfrm>
            <a:off x="3200333" y="1472667"/>
            <a:ext cx="8782000" cy="5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96" name="Google Shape;29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85" y="588200"/>
            <a:ext cx="1936947" cy="190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1"/>
          <p:cNvPicPr preferRelativeResize="0"/>
          <p:nvPr/>
        </p:nvPicPr>
        <p:blipFill rotWithShape="1">
          <a:blip r:embed="rId4">
            <a:alphaModFix/>
          </a:blip>
          <a:srcRect t="-5530" b="5529"/>
          <a:stretch/>
        </p:blipFill>
        <p:spPr>
          <a:xfrm>
            <a:off x="1128283" y="4869133"/>
            <a:ext cx="1328567" cy="1299667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1"/>
          <p:cNvSpPr txBox="1"/>
          <p:nvPr/>
        </p:nvSpPr>
        <p:spPr>
          <a:xfrm>
            <a:off x="472167" y="2671533"/>
            <a:ext cx="2728000" cy="2197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Next 10 Minutes:</a:t>
            </a:r>
            <a:endParaRPr sz="1800" i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Introductions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19090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35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Warm Handoff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b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Rapid Micro- Induction</a:t>
            </a:r>
            <a:endParaRPr sz="1800" b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to Connect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99" name="Google Shape;299;p31"/>
          <p:cNvSpPr/>
          <p:nvPr/>
        </p:nvSpPr>
        <p:spPr>
          <a:xfrm>
            <a:off x="3200333" y="1472667"/>
            <a:ext cx="8515200" cy="4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-423323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●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If at any point in the first 5 hours the patient experiences severe precipitated withdrawal, proceed to the step where you give the entire 16 mg.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5978895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2"/>
          <p:cNvSpPr txBox="1">
            <a:spLocks noGrp="1"/>
          </p:cNvSpPr>
          <p:nvPr>
            <p:ph type="title"/>
          </p:nvPr>
        </p:nvSpPr>
        <p:spPr>
          <a:xfrm>
            <a:off x="3200333" y="686680"/>
            <a:ext cx="8428800" cy="8472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67" b="1" dirty="0">
                <a:latin typeface="Poppins"/>
                <a:ea typeface="Poppins"/>
                <a:cs typeface="Poppins"/>
                <a:sym typeface="Poppins"/>
              </a:rPr>
              <a:t>How to Connect</a:t>
            </a:r>
            <a:endParaRPr sz="3467" b="1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305" name="Google Shape;305;p32"/>
          <p:cNvCxnSpPr/>
          <p:nvPr/>
        </p:nvCxnSpPr>
        <p:spPr>
          <a:xfrm rot="10800000" flipH="1">
            <a:off x="3200333" y="1187133"/>
            <a:ext cx="8428800" cy="8800"/>
          </a:xfrm>
          <a:prstGeom prst="straightConnector1">
            <a:avLst/>
          </a:prstGeom>
          <a:noFill/>
          <a:ln w="9525" cap="flat" cmpd="sng">
            <a:solidFill>
              <a:srgbClr val="F0752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6" name="Google Shape;306;p32"/>
          <p:cNvSpPr/>
          <p:nvPr/>
        </p:nvSpPr>
        <p:spPr>
          <a:xfrm>
            <a:off x="3200333" y="1472667"/>
            <a:ext cx="8782000" cy="5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07" name="Google Shape;30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85" y="588200"/>
            <a:ext cx="1936947" cy="190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2"/>
          <p:cNvPicPr preferRelativeResize="0"/>
          <p:nvPr/>
        </p:nvPicPr>
        <p:blipFill rotWithShape="1">
          <a:blip r:embed="rId4">
            <a:alphaModFix/>
          </a:blip>
          <a:srcRect t="-5530" b="5529"/>
          <a:stretch/>
        </p:blipFill>
        <p:spPr>
          <a:xfrm>
            <a:off x="1128283" y="4869133"/>
            <a:ext cx="1328567" cy="1299667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2"/>
          <p:cNvSpPr txBox="1"/>
          <p:nvPr/>
        </p:nvSpPr>
        <p:spPr>
          <a:xfrm>
            <a:off x="472167" y="2671533"/>
            <a:ext cx="2728000" cy="2197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Next 10 Minutes:</a:t>
            </a:r>
            <a:endParaRPr sz="1800" i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Introductions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19090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35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Warm Handoff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Rapid Micro- Induction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b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to Connect</a:t>
            </a:r>
            <a:endParaRPr sz="1800" b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10" name="Google Shape;310;p32"/>
          <p:cNvSpPr/>
          <p:nvPr/>
        </p:nvSpPr>
        <p:spPr>
          <a:xfrm>
            <a:off x="3200333" y="1472667"/>
            <a:ext cx="8515200" cy="4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09585" lvl="0" indent="-423323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●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Just call.  We’ll do the rest.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1333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1333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1333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438339" lvl="0" indent="609585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438339" lvl="0" indent="609585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11" name="Google Shape;311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06930" y="2236801"/>
            <a:ext cx="6215605" cy="4035066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2"/>
          <p:cNvSpPr txBox="1"/>
          <p:nvPr/>
        </p:nvSpPr>
        <p:spPr>
          <a:xfrm>
            <a:off x="6172923" y="5518966"/>
            <a:ext cx="2570019" cy="961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r>
              <a:rPr lang="en" sz="2489" dirty="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(866)679-0831</a:t>
            </a:r>
            <a:endParaRPr sz="2489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5066109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3"/>
          <p:cNvSpPr txBox="1">
            <a:spLocks noGrp="1"/>
          </p:cNvSpPr>
          <p:nvPr>
            <p:ph type="title"/>
          </p:nvPr>
        </p:nvSpPr>
        <p:spPr>
          <a:xfrm>
            <a:off x="3200333" y="692716"/>
            <a:ext cx="8428800" cy="8472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67" b="1" dirty="0">
                <a:latin typeface="Poppins"/>
                <a:ea typeface="Poppins"/>
                <a:cs typeface="Poppins"/>
                <a:sym typeface="Poppins"/>
              </a:rPr>
              <a:t>Thank You</a:t>
            </a:r>
            <a:endParaRPr sz="3467" b="1" dirty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318" name="Google Shape;318;p33"/>
          <p:cNvCxnSpPr/>
          <p:nvPr/>
        </p:nvCxnSpPr>
        <p:spPr>
          <a:xfrm rot="10800000" flipH="1">
            <a:off x="3200333" y="1187133"/>
            <a:ext cx="8428800" cy="8800"/>
          </a:xfrm>
          <a:prstGeom prst="straightConnector1">
            <a:avLst/>
          </a:prstGeom>
          <a:noFill/>
          <a:ln w="9525" cap="flat" cmpd="sng">
            <a:solidFill>
              <a:srgbClr val="F0752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9" name="Google Shape;319;p33"/>
          <p:cNvSpPr/>
          <p:nvPr/>
        </p:nvSpPr>
        <p:spPr>
          <a:xfrm>
            <a:off x="3200333" y="1472667"/>
            <a:ext cx="8782000" cy="5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20" name="Google Shape;32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85" y="588200"/>
            <a:ext cx="1936947" cy="190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3"/>
          <p:cNvPicPr preferRelativeResize="0"/>
          <p:nvPr/>
        </p:nvPicPr>
        <p:blipFill rotWithShape="1">
          <a:blip r:embed="rId4">
            <a:alphaModFix/>
          </a:blip>
          <a:srcRect t="-5530" b="5529"/>
          <a:stretch/>
        </p:blipFill>
        <p:spPr>
          <a:xfrm>
            <a:off x="1128283" y="4869133"/>
            <a:ext cx="1328567" cy="1299667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3"/>
          <p:cNvSpPr txBox="1"/>
          <p:nvPr/>
        </p:nvSpPr>
        <p:spPr>
          <a:xfrm>
            <a:off x="472167" y="2671533"/>
            <a:ext cx="2728000" cy="2197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Next 10 Minutes:</a:t>
            </a:r>
            <a:endParaRPr sz="1800" i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Introductions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19090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35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Warm Handoff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Rapid Micro- Induction</a:t>
            </a:r>
            <a:endParaRPr sz="1800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609585" lvl="0" indent="-423323" algn="l" rtl="0"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Source Sans Pro"/>
              <a:buAutoNum type="arabicPeriod"/>
            </a:pPr>
            <a:r>
              <a:rPr lang="en" sz="1800" b="1" dirty="0">
                <a:solidFill>
                  <a:srgbClr val="3A475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to Connect</a:t>
            </a:r>
            <a:endParaRPr sz="1800" b="1" dirty="0">
              <a:solidFill>
                <a:srgbClr val="3A475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23" name="Google Shape;323;p33"/>
          <p:cNvSpPr/>
          <p:nvPr/>
        </p:nvSpPr>
        <p:spPr>
          <a:xfrm>
            <a:off x="3200333" y="1472667"/>
            <a:ext cx="8515200" cy="4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r>
              <a:rPr lang="en" sz="1800" dirty="0"/>
              <a:t>And, please don’t hesitate to reach out!</a:t>
            </a:r>
            <a:endParaRPr sz="1800" dirty="0"/>
          </a:p>
          <a:p>
            <a:pPr marL="609585" lvl="0" indent="-423323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●"/>
            </a:pPr>
            <a:r>
              <a:rPr lang="en" sz="1800" u="sng" dirty="0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5"/>
              </a:rPr>
              <a:t>jonathan.peters@betterlifepartners.com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219170" lvl="1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○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For questions about referrals, BLP and all things SUD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●"/>
            </a:pPr>
            <a:r>
              <a:rPr lang="en" sz="1800" u="sng" dirty="0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6"/>
              </a:rPr>
              <a:t>weakentheimpossible@gmail.com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219170" lvl="1" indent="-42332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A4757"/>
              </a:buClr>
              <a:buSzPts val="1400"/>
              <a:buFont typeface="Poppins"/>
              <a:buChar char="○"/>
            </a:pPr>
            <a:r>
              <a:rPr lang="en" sz="1800" dirty="0">
                <a:solidFill>
                  <a:srgbClr val="3A4757"/>
                </a:solidFill>
                <a:latin typeface="Poppins"/>
                <a:ea typeface="Poppins"/>
                <a:cs typeface="Poppins"/>
                <a:sym typeface="Poppins"/>
              </a:rPr>
              <a:t>For questions about harm reduction education</a:t>
            </a:r>
            <a:endParaRPr sz="1800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1333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1333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09585" lvl="0" indent="0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1333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438339" lvl="0" indent="609585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 dirty="0">
              <a:solidFill>
                <a:srgbClr val="3A47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438339" lvl="0" indent="609585" algn="l" rtl="0">
              <a:lnSpc>
                <a:spcPct val="150000"/>
              </a:lnSpc>
              <a:spcBef>
                <a:spcPts val="1067"/>
              </a:spcBef>
              <a:spcAft>
                <a:spcPts val="0"/>
              </a:spcAft>
              <a:buNone/>
            </a:pPr>
            <a:endParaRPr sz="2489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16720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78733" y="1522646"/>
            <a:ext cx="3162300" cy="349673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9472">
              <a:lnSpc>
                <a:spcPct val="100000"/>
              </a:lnSpc>
              <a:spcBef>
                <a:spcPts val="133"/>
              </a:spcBef>
            </a:pPr>
            <a:r>
              <a:rPr sz="4133" dirty="0">
                <a:solidFill>
                  <a:srgbClr val="1453A3"/>
                </a:solidFill>
                <a:latin typeface="Calibri"/>
                <a:cs typeface="Calibri"/>
              </a:rPr>
              <a:t>Mental</a:t>
            </a:r>
            <a:r>
              <a:rPr sz="4133" spc="20" dirty="0">
                <a:solidFill>
                  <a:srgbClr val="1453A3"/>
                </a:solidFill>
                <a:latin typeface="Calibri"/>
                <a:cs typeface="Calibri"/>
              </a:rPr>
              <a:t> </a:t>
            </a:r>
            <a:r>
              <a:rPr sz="4133" spc="-13" dirty="0">
                <a:solidFill>
                  <a:srgbClr val="1453A3"/>
                </a:solidFill>
                <a:latin typeface="Calibri"/>
                <a:cs typeface="Calibri"/>
              </a:rPr>
              <a:t>Health</a:t>
            </a:r>
            <a:endParaRPr sz="4133">
              <a:latin typeface="Calibri"/>
              <a:cs typeface="Calibri"/>
            </a:endParaRPr>
          </a:p>
          <a:p>
            <a:pPr marL="16933" marR="6773" indent="2540">
              <a:lnSpc>
                <a:spcPts val="11360"/>
              </a:lnSpc>
              <a:spcBef>
                <a:spcPts val="760"/>
              </a:spcBef>
            </a:pPr>
            <a:r>
              <a:rPr sz="4133" dirty="0">
                <a:solidFill>
                  <a:srgbClr val="00B0F0"/>
                </a:solidFill>
                <a:latin typeface="Calibri"/>
                <a:cs typeface="Calibri"/>
              </a:rPr>
              <a:t>Substance</a:t>
            </a:r>
            <a:r>
              <a:rPr sz="4133" spc="53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4133" spc="-33" dirty="0">
                <a:solidFill>
                  <a:srgbClr val="00B0F0"/>
                </a:solidFill>
                <a:latin typeface="Calibri"/>
                <a:cs typeface="Calibri"/>
              </a:rPr>
              <a:t>Use </a:t>
            </a:r>
            <a:r>
              <a:rPr sz="4133" dirty="0">
                <a:solidFill>
                  <a:srgbClr val="70AD47"/>
                </a:solidFill>
                <a:latin typeface="Calibri"/>
                <a:cs typeface="Calibri"/>
              </a:rPr>
              <a:t>Preventive</a:t>
            </a:r>
            <a:r>
              <a:rPr sz="4133" spc="-13" dirty="0">
                <a:solidFill>
                  <a:srgbClr val="70AD47"/>
                </a:solidFill>
                <a:latin typeface="Calibri"/>
                <a:cs typeface="Calibri"/>
              </a:rPr>
              <a:t> </a:t>
            </a:r>
            <a:r>
              <a:rPr sz="4133" spc="-33" dirty="0">
                <a:solidFill>
                  <a:srgbClr val="70AD47"/>
                </a:solidFill>
                <a:latin typeface="Calibri"/>
                <a:cs typeface="Calibri"/>
              </a:rPr>
              <a:t>BH</a:t>
            </a:r>
            <a:endParaRPr sz="4133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1792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2174240"/>
            <a:chOff x="0" y="0"/>
            <a:chExt cx="9144000" cy="1630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16276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59423" y="0"/>
              <a:ext cx="3078479" cy="16306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9144000" cy="163067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88551" y="779609"/>
            <a:ext cx="7537027" cy="64346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4000" spc="-167" dirty="0">
                <a:solidFill>
                  <a:srgbClr val="FFFFFF"/>
                </a:solidFill>
              </a:rPr>
              <a:t>Traditional</a:t>
            </a:r>
            <a:r>
              <a:rPr sz="4000" spc="-173" dirty="0">
                <a:solidFill>
                  <a:srgbClr val="FFFFFF"/>
                </a:solidFill>
              </a:rPr>
              <a:t> </a:t>
            </a:r>
            <a:r>
              <a:rPr sz="4000" spc="-140" dirty="0">
                <a:solidFill>
                  <a:srgbClr val="FFFFFF"/>
                </a:solidFill>
              </a:rPr>
              <a:t>Behavioral</a:t>
            </a:r>
            <a:r>
              <a:rPr sz="4000" spc="-173" dirty="0">
                <a:solidFill>
                  <a:srgbClr val="FFFFFF"/>
                </a:solidFill>
              </a:rPr>
              <a:t> </a:t>
            </a:r>
            <a:r>
              <a:rPr sz="4000" spc="-93" dirty="0">
                <a:solidFill>
                  <a:srgbClr val="FFFFFF"/>
                </a:solidFill>
              </a:rPr>
              <a:t>Healthcare</a:t>
            </a:r>
            <a:endParaRPr sz="4000"/>
          </a:p>
        </p:txBody>
      </p:sp>
      <p:grpSp>
        <p:nvGrpSpPr>
          <p:cNvPr id="8" name="object 8"/>
          <p:cNvGrpSpPr/>
          <p:nvPr/>
        </p:nvGrpSpPr>
        <p:grpSpPr>
          <a:xfrm>
            <a:off x="647257" y="3343337"/>
            <a:ext cx="2548467" cy="1701800"/>
            <a:chOff x="485443" y="2507503"/>
            <a:chExt cx="1911350" cy="1276350"/>
          </a:xfrm>
        </p:grpSpPr>
        <p:sp>
          <p:nvSpPr>
            <p:cNvPr id="9" name="object 9"/>
            <p:cNvSpPr/>
            <p:nvPr/>
          </p:nvSpPr>
          <p:spPr>
            <a:xfrm>
              <a:off x="485443" y="2507503"/>
              <a:ext cx="1714500" cy="1089025"/>
            </a:xfrm>
            <a:custGeom>
              <a:avLst/>
              <a:gdLst/>
              <a:ahLst/>
              <a:cxnLst/>
              <a:rect l="l" t="t" r="r" b="b"/>
              <a:pathLst>
                <a:path w="1714500" h="1089025">
                  <a:moveTo>
                    <a:pt x="1605544" y="0"/>
                  </a:moveTo>
                  <a:lnTo>
                    <a:pt x="108864" y="0"/>
                  </a:lnTo>
                  <a:lnTo>
                    <a:pt x="66489" y="8555"/>
                  </a:lnTo>
                  <a:lnTo>
                    <a:pt x="31885" y="31885"/>
                  </a:lnTo>
                  <a:lnTo>
                    <a:pt x="8555" y="66489"/>
                  </a:lnTo>
                  <a:lnTo>
                    <a:pt x="0" y="108864"/>
                  </a:lnTo>
                  <a:lnTo>
                    <a:pt x="0" y="979785"/>
                  </a:lnTo>
                  <a:lnTo>
                    <a:pt x="8555" y="1022160"/>
                  </a:lnTo>
                  <a:lnTo>
                    <a:pt x="31885" y="1056763"/>
                  </a:lnTo>
                  <a:lnTo>
                    <a:pt x="66489" y="1080094"/>
                  </a:lnTo>
                  <a:lnTo>
                    <a:pt x="108864" y="1088649"/>
                  </a:lnTo>
                  <a:lnTo>
                    <a:pt x="1605544" y="1088649"/>
                  </a:lnTo>
                  <a:lnTo>
                    <a:pt x="1647919" y="1080094"/>
                  </a:lnTo>
                  <a:lnTo>
                    <a:pt x="1682523" y="1056763"/>
                  </a:lnTo>
                  <a:lnTo>
                    <a:pt x="1705853" y="1022160"/>
                  </a:lnTo>
                  <a:lnTo>
                    <a:pt x="1714409" y="979785"/>
                  </a:lnTo>
                  <a:lnTo>
                    <a:pt x="1714409" y="108864"/>
                  </a:lnTo>
                  <a:lnTo>
                    <a:pt x="1705853" y="66489"/>
                  </a:lnTo>
                  <a:lnTo>
                    <a:pt x="1682523" y="31885"/>
                  </a:lnTo>
                  <a:lnTo>
                    <a:pt x="1647919" y="8555"/>
                  </a:lnTo>
                  <a:lnTo>
                    <a:pt x="1605544" y="0"/>
                  </a:lnTo>
                  <a:close/>
                </a:path>
              </a:pathLst>
            </a:custGeom>
            <a:solidFill>
              <a:srgbClr val="FF0C00">
                <a:alpha val="8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5933" y="2688467"/>
              <a:ext cx="1714500" cy="1089025"/>
            </a:xfrm>
            <a:custGeom>
              <a:avLst/>
              <a:gdLst/>
              <a:ahLst/>
              <a:cxnLst/>
              <a:rect l="l" t="t" r="r" b="b"/>
              <a:pathLst>
                <a:path w="1714500" h="1089025">
                  <a:moveTo>
                    <a:pt x="1605544" y="0"/>
                  </a:moveTo>
                  <a:lnTo>
                    <a:pt x="108864" y="0"/>
                  </a:lnTo>
                  <a:lnTo>
                    <a:pt x="66489" y="8555"/>
                  </a:lnTo>
                  <a:lnTo>
                    <a:pt x="31885" y="31885"/>
                  </a:lnTo>
                  <a:lnTo>
                    <a:pt x="8555" y="66489"/>
                  </a:lnTo>
                  <a:lnTo>
                    <a:pt x="0" y="108864"/>
                  </a:lnTo>
                  <a:lnTo>
                    <a:pt x="0" y="979785"/>
                  </a:lnTo>
                  <a:lnTo>
                    <a:pt x="8555" y="1022160"/>
                  </a:lnTo>
                  <a:lnTo>
                    <a:pt x="31885" y="1056764"/>
                  </a:lnTo>
                  <a:lnTo>
                    <a:pt x="66489" y="1080095"/>
                  </a:lnTo>
                  <a:lnTo>
                    <a:pt x="108864" y="1088650"/>
                  </a:lnTo>
                  <a:lnTo>
                    <a:pt x="1605544" y="1088650"/>
                  </a:lnTo>
                  <a:lnTo>
                    <a:pt x="1647919" y="1080095"/>
                  </a:lnTo>
                  <a:lnTo>
                    <a:pt x="1682523" y="1056764"/>
                  </a:lnTo>
                  <a:lnTo>
                    <a:pt x="1705853" y="1022160"/>
                  </a:lnTo>
                  <a:lnTo>
                    <a:pt x="1714408" y="979785"/>
                  </a:lnTo>
                  <a:lnTo>
                    <a:pt x="1714408" y="108864"/>
                  </a:lnTo>
                  <a:lnTo>
                    <a:pt x="1705853" y="66489"/>
                  </a:lnTo>
                  <a:lnTo>
                    <a:pt x="1682523" y="31885"/>
                  </a:lnTo>
                  <a:lnTo>
                    <a:pt x="1647919" y="8555"/>
                  </a:lnTo>
                  <a:lnTo>
                    <a:pt x="1605544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75933" y="2688467"/>
              <a:ext cx="1714500" cy="1089025"/>
            </a:xfrm>
            <a:custGeom>
              <a:avLst/>
              <a:gdLst/>
              <a:ahLst/>
              <a:cxnLst/>
              <a:rect l="l" t="t" r="r" b="b"/>
              <a:pathLst>
                <a:path w="1714500" h="1089025">
                  <a:moveTo>
                    <a:pt x="0" y="108864"/>
                  </a:moveTo>
                  <a:lnTo>
                    <a:pt x="8555" y="66489"/>
                  </a:lnTo>
                  <a:lnTo>
                    <a:pt x="31885" y="31885"/>
                  </a:lnTo>
                  <a:lnTo>
                    <a:pt x="66489" y="8555"/>
                  </a:lnTo>
                  <a:lnTo>
                    <a:pt x="108864" y="0"/>
                  </a:lnTo>
                  <a:lnTo>
                    <a:pt x="1605545" y="0"/>
                  </a:lnTo>
                  <a:lnTo>
                    <a:pt x="1647919" y="8555"/>
                  </a:lnTo>
                  <a:lnTo>
                    <a:pt x="1682523" y="31885"/>
                  </a:lnTo>
                  <a:lnTo>
                    <a:pt x="1705853" y="66489"/>
                  </a:lnTo>
                  <a:lnTo>
                    <a:pt x="1714409" y="108864"/>
                  </a:lnTo>
                  <a:lnTo>
                    <a:pt x="1714409" y="979785"/>
                  </a:lnTo>
                  <a:lnTo>
                    <a:pt x="1705853" y="1022160"/>
                  </a:lnTo>
                  <a:lnTo>
                    <a:pt x="1682523" y="1056764"/>
                  </a:lnTo>
                  <a:lnTo>
                    <a:pt x="1647919" y="1080094"/>
                  </a:lnTo>
                  <a:lnTo>
                    <a:pt x="1605545" y="1088650"/>
                  </a:lnTo>
                  <a:lnTo>
                    <a:pt x="108864" y="1088650"/>
                  </a:lnTo>
                  <a:lnTo>
                    <a:pt x="66489" y="1080094"/>
                  </a:lnTo>
                  <a:lnTo>
                    <a:pt x="31885" y="1056764"/>
                  </a:lnTo>
                  <a:lnTo>
                    <a:pt x="8555" y="1022160"/>
                  </a:lnTo>
                  <a:lnTo>
                    <a:pt x="0" y="979785"/>
                  </a:lnTo>
                  <a:lnTo>
                    <a:pt x="0" y="108864"/>
                  </a:lnTo>
                  <a:close/>
                </a:path>
              </a:pathLst>
            </a:custGeom>
            <a:ln w="12700">
              <a:solidFill>
                <a:srgbClr val="0079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147902" y="4040969"/>
            <a:ext cx="1792393" cy="46058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800" spc="-13" dirty="0">
                <a:solidFill>
                  <a:srgbClr val="5E5E5E"/>
                </a:solidFill>
                <a:latin typeface="Arial"/>
                <a:cs typeface="Arial"/>
              </a:rPr>
              <a:t>Short-</a:t>
            </a:r>
            <a:r>
              <a:rPr sz="2800" spc="-67" dirty="0">
                <a:solidFill>
                  <a:srgbClr val="5E5E5E"/>
                </a:solidFill>
                <a:latin typeface="Arial"/>
                <a:cs typeface="Arial"/>
              </a:rPr>
              <a:t>Term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441108" y="3343337"/>
            <a:ext cx="2548467" cy="1701800"/>
            <a:chOff x="2580831" y="2507503"/>
            <a:chExt cx="1911350" cy="1276350"/>
          </a:xfrm>
        </p:grpSpPr>
        <p:sp>
          <p:nvSpPr>
            <p:cNvPr id="14" name="object 14"/>
            <p:cNvSpPr/>
            <p:nvPr/>
          </p:nvSpPr>
          <p:spPr>
            <a:xfrm>
              <a:off x="2580831" y="2507503"/>
              <a:ext cx="1714500" cy="1089025"/>
            </a:xfrm>
            <a:custGeom>
              <a:avLst/>
              <a:gdLst/>
              <a:ahLst/>
              <a:cxnLst/>
              <a:rect l="l" t="t" r="r" b="b"/>
              <a:pathLst>
                <a:path w="1714500" h="1089025">
                  <a:moveTo>
                    <a:pt x="1605545" y="0"/>
                  </a:moveTo>
                  <a:lnTo>
                    <a:pt x="108864" y="0"/>
                  </a:lnTo>
                  <a:lnTo>
                    <a:pt x="66489" y="8555"/>
                  </a:lnTo>
                  <a:lnTo>
                    <a:pt x="31885" y="31885"/>
                  </a:lnTo>
                  <a:lnTo>
                    <a:pt x="8555" y="66489"/>
                  </a:lnTo>
                  <a:lnTo>
                    <a:pt x="0" y="108864"/>
                  </a:lnTo>
                  <a:lnTo>
                    <a:pt x="0" y="979785"/>
                  </a:lnTo>
                  <a:lnTo>
                    <a:pt x="8555" y="1022160"/>
                  </a:lnTo>
                  <a:lnTo>
                    <a:pt x="31885" y="1056763"/>
                  </a:lnTo>
                  <a:lnTo>
                    <a:pt x="66489" y="1080094"/>
                  </a:lnTo>
                  <a:lnTo>
                    <a:pt x="108864" y="1088649"/>
                  </a:lnTo>
                  <a:lnTo>
                    <a:pt x="1605545" y="1088649"/>
                  </a:lnTo>
                  <a:lnTo>
                    <a:pt x="1647919" y="1080094"/>
                  </a:lnTo>
                  <a:lnTo>
                    <a:pt x="1682523" y="1056763"/>
                  </a:lnTo>
                  <a:lnTo>
                    <a:pt x="1705853" y="1022160"/>
                  </a:lnTo>
                  <a:lnTo>
                    <a:pt x="1714408" y="979785"/>
                  </a:lnTo>
                  <a:lnTo>
                    <a:pt x="1714408" y="108864"/>
                  </a:lnTo>
                  <a:lnTo>
                    <a:pt x="1705853" y="66489"/>
                  </a:lnTo>
                  <a:lnTo>
                    <a:pt x="1682523" y="31885"/>
                  </a:lnTo>
                  <a:lnTo>
                    <a:pt x="1647919" y="8555"/>
                  </a:lnTo>
                  <a:lnTo>
                    <a:pt x="1605545" y="0"/>
                  </a:lnTo>
                  <a:close/>
                </a:path>
              </a:pathLst>
            </a:custGeom>
            <a:solidFill>
              <a:srgbClr val="FF0C00">
                <a:alpha val="8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71321" y="2688467"/>
              <a:ext cx="1714500" cy="1089025"/>
            </a:xfrm>
            <a:custGeom>
              <a:avLst/>
              <a:gdLst/>
              <a:ahLst/>
              <a:cxnLst/>
              <a:rect l="l" t="t" r="r" b="b"/>
              <a:pathLst>
                <a:path w="1714500" h="1089025">
                  <a:moveTo>
                    <a:pt x="1605545" y="0"/>
                  </a:moveTo>
                  <a:lnTo>
                    <a:pt x="108864" y="0"/>
                  </a:lnTo>
                  <a:lnTo>
                    <a:pt x="66489" y="8555"/>
                  </a:lnTo>
                  <a:lnTo>
                    <a:pt x="31885" y="31885"/>
                  </a:lnTo>
                  <a:lnTo>
                    <a:pt x="8555" y="66489"/>
                  </a:lnTo>
                  <a:lnTo>
                    <a:pt x="0" y="108864"/>
                  </a:lnTo>
                  <a:lnTo>
                    <a:pt x="0" y="979785"/>
                  </a:lnTo>
                  <a:lnTo>
                    <a:pt x="8555" y="1022160"/>
                  </a:lnTo>
                  <a:lnTo>
                    <a:pt x="31885" y="1056764"/>
                  </a:lnTo>
                  <a:lnTo>
                    <a:pt x="66489" y="1080095"/>
                  </a:lnTo>
                  <a:lnTo>
                    <a:pt x="108864" y="1088650"/>
                  </a:lnTo>
                  <a:lnTo>
                    <a:pt x="1605545" y="1088650"/>
                  </a:lnTo>
                  <a:lnTo>
                    <a:pt x="1647919" y="1080095"/>
                  </a:lnTo>
                  <a:lnTo>
                    <a:pt x="1682523" y="1056764"/>
                  </a:lnTo>
                  <a:lnTo>
                    <a:pt x="1705854" y="1022160"/>
                  </a:lnTo>
                  <a:lnTo>
                    <a:pt x="1714409" y="979785"/>
                  </a:lnTo>
                  <a:lnTo>
                    <a:pt x="1714409" y="108864"/>
                  </a:lnTo>
                  <a:lnTo>
                    <a:pt x="1705854" y="66489"/>
                  </a:lnTo>
                  <a:lnTo>
                    <a:pt x="1682523" y="31885"/>
                  </a:lnTo>
                  <a:lnTo>
                    <a:pt x="1647919" y="8555"/>
                  </a:lnTo>
                  <a:lnTo>
                    <a:pt x="1605545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771321" y="2688467"/>
              <a:ext cx="1714500" cy="1089025"/>
            </a:xfrm>
            <a:custGeom>
              <a:avLst/>
              <a:gdLst/>
              <a:ahLst/>
              <a:cxnLst/>
              <a:rect l="l" t="t" r="r" b="b"/>
              <a:pathLst>
                <a:path w="1714500" h="1089025">
                  <a:moveTo>
                    <a:pt x="0" y="108864"/>
                  </a:moveTo>
                  <a:lnTo>
                    <a:pt x="8555" y="66489"/>
                  </a:lnTo>
                  <a:lnTo>
                    <a:pt x="31885" y="31885"/>
                  </a:lnTo>
                  <a:lnTo>
                    <a:pt x="66489" y="8555"/>
                  </a:lnTo>
                  <a:lnTo>
                    <a:pt x="108864" y="0"/>
                  </a:lnTo>
                  <a:lnTo>
                    <a:pt x="1605545" y="0"/>
                  </a:lnTo>
                  <a:lnTo>
                    <a:pt x="1647919" y="8555"/>
                  </a:lnTo>
                  <a:lnTo>
                    <a:pt x="1682523" y="31885"/>
                  </a:lnTo>
                  <a:lnTo>
                    <a:pt x="1705853" y="66489"/>
                  </a:lnTo>
                  <a:lnTo>
                    <a:pt x="1714409" y="108864"/>
                  </a:lnTo>
                  <a:lnTo>
                    <a:pt x="1714409" y="979785"/>
                  </a:lnTo>
                  <a:lnTo>
                    <a:pt x="1705853" y="1022160"/>
                  </a:lnTo>
                  <a:lnTo>
                    <a:pt x="1682523" y="1056764"/>
                  </a:lnTo>
                  <a:lnTo>
                    <a:pt x="1647919" y="1080094"/>
                  </a:lnTo>
                  <a:lnTo>
                    <a:pt x="1605545" y="1088650"/>
                  </a:lnTo>
                  <a:lnTo>
                    <a:pt x="108864" y="1088650"/>
                  </a:lnTo>
                  <a:lnTo>
                    <a:pt x="66489" y="1080094"/>
                  </a:lnTo>
                  <a:lnTo>
                    <a:pt x="31885" y="1056764"/>
                  </a:lnTo>
                  <a:lnTo>
                    <a:pt x="8555" y="1022160"/>
                  </a:lnTo>
                  <a:lnTo>
                    <a:pt x="0" y="979785"/>
                  </a:lnTo>
                  <a:lnTo>
                    <a:pt x="0" y="108864"/>
                  </a:lnTo>
                  <a:close/>
                </a:path>
              </a:pathLst>
            </a:custGeom>
            <a:ln w="12700">
              <a:solidFill>
                <a:srgbClr val="0079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040433" y="4040969"/>
            <a:ext cx="1595967" cy="46058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800" dirty="0">
                <a:solidFill>
                  <a:srgbClr val="5E5E5E"/>
                </a:solidFill>
                <a:latin typeface="Arial"/>
                <a:cs typeface="Arial"/>
              </a:rPr>
              <a:t>High</a:t>
            </a:r>
            <a:r>
              <a:rPr lang="en-US" sz="2800" spc="-13" dirty="0">
                <a:solidFill>
                  <a:srgbClr val="5E5E5E"/>
                </a:solidFill>
                <a:latin typeface="Arial"/>
                <a:cs typeface="Arial"/>
              </a:rPr>
              <a:t>-</a:t>
            </a:r>
            <a:r>
              <a:rPr sz="2800" spc="-27" dirty="0">
                <a:solidFill>
                  <a:srgbClr val="5E5E5E"/>
                </a:solidFill>
                <a:latin typeface="Arial"/>
                <a:cs typeface="Arial"/>
              </a:rPr>
              <a:t>Cost</a:t>
            </a:r>
            <a:endParaRPr sz="2800" dirty="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234963" y="3343337"/>
            <a:ext cx="2548467" cy="1701800"/>
            <a:chOff x="4676222" y="2507503"/>
            <a:chExt cx="1911350" cy="1276350"/>
          </a:xfrm>
        </p:grpSpPr>
        <p:sp>
          <p:nvSpPr>
            <p:cNvPr id="19" name="object 19"/>
            <p:cNvSpPr/>
            <p:nvPr/>
          </p:nvSpPr>
          <p:spPr>
            <a:xfrm>
              <a:off x="4676222" y="2507503"/>
              <a:ext cx="1714500" cy="1089025"/>
            </a:xfrm>
            <a:custGeom>
              <a:avLst/>
              <a:gdLst/>
              <a:ahLst/>
              <a:cxnLst/>
              <a:rect l="l" t="t" r="r" b="b"/>
              <a:pathLst>
                <a:path w="1714500" h="1089025">
                  <a:moveTo>
                    <a:pt x="1605544" y="0"/>
                  </a:moveTo>
                  <a:lnTo>
                    <a:pt x="108863" y="0"/>
                  </a:lnTo>
                  <a:lnTo>
                    <a:pt x="66488" y="8555"/>
                  </a:lnTo>
                  <a:lnTo>
                    <a:pt x="31885" y="31885"/>
                  </a:lnTo>
                  <a:lnTo>
                    <a:pt x="8555" y="66489"/>
                  </a:lnTo>
                  <a:lnTo>
                    <a:pt x="0" y="108864"/>
                  </a:lnTo>
                  <a:lnTo>
                    <a:pt x="0" y="979785"/>
                  </a:lnTo>
                  <a:lnTo>
                    <a:pt x="8555" y="1022160"/>
                  </a:lnTo>
                  <a:lnTo>
                    <a:pt x="31885" y="1056763"/>
                  </a:lnTo>
                  <a:lnTo>
                    <a:pt x="66488" y="1080094"/>
                  </a:lnTo>
                  <a:lnTo>
                    <a:pt x="108863" y="1088649"/>
                  </a:lnTo>
                  <a:lnTo>
                    <a:pt x="1605544" y="1088649"/>
                  </a:lnTo>
                  <a:lnTo>
                    <a:pt x="1647919" y="1080094"/>
                  </a:lnTo>
                  <a:lnTo>
                    <a:pt x="1682522" y="1056763"/>
                  </a:lnTo>
                  <a:lnTo>
                    <a:pt x="1705853" y="1022160"/>
                  </a:lnTo>
                  <a:lnTo>
                    <a:pt x="1714408" y="979785"/>
                  </a:lnTo>
                  <a:lnTo>
                    <a:pt x="1714408" y="108864"/>
                  </a:lnTo>
                  <a:lnTo>
                    <a:pt x="1705853" y="66489"/>
                  </a:lnTo>
                  <a:lnTo>
                    <a:pt x="1682522" y="31885"/>
                  </a:lnTo>
                  <a:lnTo>
                    <a:pt x="1647919" y="8555"/>
                  </a:lnTo>
                  <a:lnTo>
                    <a:pt x="1605544" y="0"/>
                  </a:lnTo>
                  <a:close/>
                </a:path>
              </a:pathLst>
            </a:custGeom>
            <a:solidFill>
              <a:srgbClr val="FF0C00">
                <a:alpha val="8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866712" y="2688467"/>
              <a:ext cx="1714500" cy="1089025"/>
            </a:xfrm>
            <a:custGeom>
              <a:avLst/>
              <a:gdLst/>
              <a:ahLst/>
              <a:cxnLst/>
              <a:rect l="l" t="t" r="r" b="b"/>
              <a:pathLst>
                <a:path w="1714500" h="1089025">
                  <a:moveTo>
                    <a:pt x="1605544" y="0"/>
                  </a:moveTo>
                  <a:lnTo>
                    <a:pt x="108864" y="0"/>
                  </a:lnTo>
                  <a:lnTo>
                    <a:pt x="66489" y="8555"/>
                  </a:lnTo>
                  <a:lnTo>
                    <a:pt x="31885" y="31885"/>
                  </a:lnTo>
                  <a:lnTo>
                    <a:pt x="8555" y="66489"/>
                  </a:lnTo>
                  <a:lnTo>
                    <a:pt x="0" y="108864"/>
                  </a:lnTo>
                  <a:lnTo>
                    <a:pt x="0" y="979785"/>
                  </a:lnTo>
                  <a:lnTo>
                    <a:pt x="8555" y="1022160"/>
                  </a:lnTo>
                  <a:lnTo>
                    <a:pt x="31885" y="1056764"/>
                  </a:lnTo>
                  <a:lnTo>
                    <a:pt x="66489" y="1080095"/>
                  </a:lnTo>
                  <a:lnTo>
                    <a:pt x="108864" y="1088650"/>
                  </a:lnTo>
                  <a:lnTo>
                    <a:pt x="1605544" y="1088650"/>
                  </a:lnTo>
                  <a:lnTo>
                    <a:pt x="1647919" y="1080095"/>
                  </a:lnTo>
                  <a:lnTo>
                    <a:pt x="1682522" y="1056764"/>
                  </a:lnTo>
                  <a:lnTo>
                    <a:pt x="1705853" y="1022160"/>
                  </a:lnTo>
                  <a:lnTo>
                    <a:pt x="1714408" y="979785"/>
                  </a:lnTo>
                  <a:lnTo>
                    <a:pt x="1714408" y="108864"/>
                  </a:lnTo>
                  <a:lnTo>
                    <a:pt x="1705853" y="66489"/>
                  </a:lnTo>
                  <a:lnTo>
                    <a:pt x="1682522" y="31885"/>
                  </a:lnTo>
                  <a:lnTo>
                    <a:pt x="1647919" y="8555"/>
                  </a:lnTo>
                  <a:lnTo>
                    <a:pt x="1605544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66712" y="2688467"/>
              <a:ext cx="1714500" cy="1089025"/>
            </a:xfrm>
            <a:custGeom>
              <a:avLst/>
              <a:gdLst/>
              <a:ahLst/>
              <a:cxnLst/>
              <a:rect l="l" t="t" r="r" b="b"/>
              <a:pathLst>
                <a:path w="1714500" h="1089025">
                  <a:moveTo>
                    <a:pt x="0" y="108864"/>
                  </a:moveTo>
                  <a:lnTo>
                    <a:pt x="8555" y="66489"/>
                  </a:lnTo>
                  <a:lnTo>
                    <a:pt x="31885" y="31885"/>
                  </a:lnTo>
                  <a:lnTo>
                    <a:pt x="66489" y="8555"/>
                  </a:lnTo>
                  <a:lnTo>
                    <a:pt x="108864" y="0"/>
                  </a:lnTo>
                  <a:lnTo>
                    <a:pt x="1605545" y="0"/>
                  </a:lnTo>
                  <a:lnTo>
                    <a:pt x="1647919" y="8555"/>
                  </a:lnTo>
                  <a:lnTo>
                    <a:pt x="1682523" y="31885"/>
                  </a:lnTo>
                  <a:lnTo>
                    <a:pt x="1705853" y="66489"/>
                  </a:lnTo>
                  <a:lnTo>
                    <a:pt x="1714409" y="108864"/>
                  </a:lnTo>
                  <a:lnTo>
                    <a:pt x="1714409" y="979785"/>
                  </a:lnTo>
                  <a:lnTo>
                    <a:pt x="1705853" y="1022160"/>
                  </a:lnTo>
                  <a:lnTo>
                    <a:pt x="1682523" y="1056764"/>
                  </a:lnTo>
                  <a:lnTo>
                    <a:pt x="1647919" y="1080094"/>
                  </a:lnTo>
                  <a:lnTo>
                    <a:pt x="1605545" y="1088650"/>
                  </a:lnTo>
                  <a:lnTo>
                    <a:pt x="108864" y="1088650"/>
                  </a:lnTo>
                  <a:lnTo>
                    <a:pt x="66489" y="1080094"/>
                  </a:lnTo>
                  <a:lnTo>
                    <a:pt x="31885" y="1056764"/>
                  </a:lnTo>
                  <a:lnTo>
                    <a:pt x="8555" y="1022160"/>
                  </a:lnTo>
                  <a:lnTo>
                    <a:pt x="0" y="979785"/>
                  </a:lnTo>
                  <a:lnTo>
                    <a:pt x="0" y="108864"/>
                  </a:lnTo>
                  <a:close/>
                </a:path>
              </a:pathLst>
            </a:custGeom>
            <a:ln w="12700">
              <a:solidFill>
                <a:srgbClr val="0079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807701" y="4040969"/>
            <a:ext cx="1648460" cy="46058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800" spc="-13" dirty="0">
                <a:solidFill>
                  <a:srgbClr val="5E5E5E"/>
                </a:solidFill>
                <a:latin typeface="Arial"/>
                <a:cs typeface="Arial"/>
              </a:rPr>
              <a:t>Ineffective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028816" y="3343337"/>
            <a:ext cx="2548467" cy="1701800"/>
            <a:chOff x="6771612" y="2507503"/>
            <a:chExt cx="1911350" cy="1276350"/>
          </a:xfrm>
        </p:grpSpPr>
        <p:sp>
          <p:nvSpPr>
            <p:cNvPr id="24" name="object 24"/>
            <p:cNvSpPr/>
            <p:nvPr/>
          </p:nvSpPr>
          <p:spPr>
            <a:xfrm>
              <a:off x="6771612" y="2507503"/>
              <a:ext cx="1714500" cy="1089025"/>
            </a:xfrm>
            <a:custGeom>
              <a:avLst/>
              <a:gdLst/>
              <a:ahLst/>
              <a:cxnLst/>
              <a:rect l="l" t="t" r="r" b="b"/>
              <a:pathLst>
                <a:path w="1714500" h="1089025">
                  <a:moveTo>
                    <a:pt x="1605544" y="0"/>
                  </a:moveTo>
                  <a:lnTo>
                    <a:pt x="108864" y="0"/>
                  </a:lnTo>
                  <a:lnTo>
                    <a:pt x="66489" y="8555"/>
                  </a:lnTo>
                  <a:lnTo>
                    <a:pt x="31885" y="31885"/>
                  </a:lnTo>
                  <a:lnTo>
                    <a:pt x="8555" y="66489"/>
                  </a:lnTo>
                  <a:lnTo>
                    <a:pt x="0" y="108864"/>
                  </a:lnTo>
                  <a:lnTo>
                    <a:pt x="0" y="979785"/>
                  </a:lnTo>
                  <a:lnTo>
                    <a:pt x="8555" y="1022160"/>
                  </a:lnTo>
                  <a:lnTo>
                    <a:pt x="31885" y="1056763"/>
                  </a:lnTo>
                  <a:lnTo>
                    <a:pt x="66489" y="1080094"/>
                  </a:lnTo>
                  <a:lnTo>
                    <a:pt x="108864" y="1088649"/>
                  </a:lnTo>
                  <a:lnTo>
                    <a:pt x="1605544" y="1088649"/>
                  </a:lnTo>
                  <a:lnTo>
                    <a:pt x="1647919" y="1080094"/>
                  </a:lnTo>
                  <a:lnTo>
                    <a:pt x="1682522" y="1056763"/>
                  </a:lnTo>
                  <a:lnTo>
                    <a:pt x="1705853" y="1022160"/>
                  </a:lnTo>
                  <a:lnTo>
                    <a:pt x="1714408" y="979785"/>
                  </a:lnTo>
                  <a:lnTo>
                    <a:pt x="1714408" y="108864"/>
                  </a:lnTo>
                  <a:lnTo>
                    <a:pt x="1705853" y="66489"/>
                  </a:lnTo>
                  <a:lnTo>
                    <a:pt x="1682522" y="31885"/>
                  </a:lnTo>
                  <a:lnTo>
                    <a:pt x="1647919" y="8555"/>
                  </a:lnTo>
                  <a:lnTo>
                    <a:pt x="1605544" y="0"/>
                  </a:lnTo>
                  <a:close/>
                </a:path>
              </a:pathLst>
            </a:custGeom>
            <a:solidFill>
              <a:srgbClr val="FF0C00">
                <a:alpha val="850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962102" y="2688467"/>
              <a:ext cx="1714500" cy="1089025"/>
            </a:xfrm>
            <a:custGeom>
              <a:avLst/>
              <a:gdLst/>
              <a:ahLst/>
              <a:cxnLst/>
              <a:rect l="l" t="t" r="r" b="b"/>
              <a:pathLst>
                <a:path w="1714500" h="1089025">
                  <a:moveTo>
                    <a:pt x="1605545" y="0"/>
                  </a:moveTo>
                  <a:lnTo>
                    <a:pt x="108864" y="0"/>
                  </a:lnTo>
                  <a:lnTo>
                    <a:pt x="66489" y="8555"/>
                  </a:lnTo>
                  <a:lnTo>
                    <a:pt x="31885" y="31885"/>
                  </a:lnTo>
                  <a:lnTo>
                    <a:pt x="8555" y="66489"/>
                  </a:lnTo>
                  <a:lnTo>
                    <a:pt x="0" y="108864"/>
                  </a:lnTo>
                  <a:lnTo>
                    <a:pt x="0" y="979785"/>
                  </a:lnTo>
                  <a:lnTo>
                    <a:pt x="8555" y="1022160"/>
                  </a:lnTo>
                  <a:lnTo>
                    <a:pt x="31885" y="1056764"/>
                  </a:lnTo>
                  <a:lnTo>
                    <a:pt x="66489" y="1080095"/>
                  </a:lnTo>
                  <a:lnTo>
                    <a:pt x="108864" y="1088650"/>
                  </a:lnTo>
                  <a:lnTo>
                    <a:pt x="1605545" y="1088650"/>
                  </a:lnTo>
                  <a:lnTo>
                    <a:pt x="1647919" y="1080095"/>
                  </a:lnTo>
                  <a:lnTo>
                    <a:pt x="1682523" y="1056764"/>
                  </a:lnTo>
                  <a:lnTo>
                    <a:pt x="1705853" y="1022160"/>
                  </a:lnTo>
                  <a:lnTo>
                    <a:pt x="1714408" y="979785"/>
                  </a:lnTo>
                  <a:lnTo>
                    <a:pt x="1714408" y="108864"/>
                  </a:lnTo>
                  <a:lnTo>
                    <a:pt x="1705853" y="66489"/>
                  </a:lnTo>
                  <a:lnTo>
                    <a:pt x="1682523" y="31885"/>
                  </a:lnTo>
                  <a:lnTo>
                    <a:pt x="1647919" y="8555"/>
                  </a:lnTo>
                  <a:lnTo>
                    <a:pt x="1605545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962102" y="2688467"/>
              <a:ext cx="1714500" cy="1089025"/>
            </a:xfrm>
            <a:custGeom>
              <a:avLst/>
              <a:gdLst/>
              <a:ahLst/>
              <a:cxnLst/>
              <a:rect l="l" t="t" r="r" b="b"/>
              <a:pathLst>
                <a:path w="1714500" h="1089025">
                  <a:moveTo>
                    <a:pt x="0" y="108864"/>
                  </a:moveTo>
                  <a:lnTo>
                    <a:pt x="8555" y="66489"/>
                  </a:lnTo>
                  <a:lnTo>
                    <a:pt x="31885" y="31885"/>
                  </a:lnTo>
                  <a:lnTo>
                    <a:pt x="66489" y="8555"/>
                  </a:lnTo>
                  <a:lnTo>
                    <a:pt x="108864" y="0"/>
                  </a:lnTo>
                  <a:lnTo>
                    <a:pt x="1605545" y="0"/>
                  </a:lnTo>
                  <a:lnTo>
                    <a:pt x="1647919" y="8555"/>
                  </a:lnTo>
                  <a:lnTo>
                    <a:pt x="1682523" y="31885"/>
                  </a:lnTo>
                  <a:lnTo>
                    <a:pt x="1705853" y="66489"/>
                  </a:lnTo>
                  <a:lnTo>
                    <a:pt x="1714409" y="108864"/>
                  </a:lnTo>
                  <a:lnTo>
                    <a:pt x="1714409" y="979785"/>
                  </a:lnTo>
                  <a:lnTo>
                    <a:pt x="1705853" y="1022160"/>
                  </a:lnTo>
                  <a:lnTo>
                    <a:pt x="1682523" y="1056764"/>
                  </a:lnTo>
                  <a:lnTo>
                    <a:pt x="1647919" y="1080094"/>
                  </a:lnTo>
                  <a:lnTo>
                    <a:pt x="1605545" y="1088650"/>
                  </a:lnTo>
                  <a:lnTo>
                    <a:pt x="108864" y="1088650"/>
                  </a:lnTo>
                  <a:lnTo>
                    <a:pt x="66489" y="1080094"/>
                  </a:lnTo>
                  <a:lnTo>
                    <a:pt x="31885" y="1056764"/>
                  </a:lnTo>
                  <a:lnTo>
                    <a:pt x="8555" y="1022160"/>
                  </a:lnTo>
                  <a:lnTo>
                    <a:pt x="0" y="979785"/>
                  </a:lnTo>
                  <a:lnTo>
                    <a:pt x="0" y="108864"/>
                  </a:lnTo>
                  <a:close/>
                </a:path>
              </a:pathLst>
            </a:custGeom>
            <a:ln w="12700">
              <a:solidFill>
                <a:srgbClr val="0079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9588684" y="3675210"/>
            <a:ext cx="1674707" cy="1204807"/>
          </a:xfrm>
          <a:prstGeom prst="rect">
            <a:avLst/>
          </a:prstGeom>
        </p:spPr>
        <p:txBody>
          <a:bodyPr vert="horz" wrap="square" lIns="0" tIns="71967" rIns="0" bIns="0" rtlCol="0">
            <a:spAutoFit/>
          </a:bodyPr>
          <a:lstStyle/>
          <a:p>
            <a:pPr marL="16086" marR="6773" indent="-847" algn="ctr">
              <a:lnSpc>
                <a:spcPct val="87100"/>
              </a:lnSpc>
              <a:spcBef>
                <a:spcPts val="567"/>
              </a:spcBef>
            </a:pPr>
            <a:r>
              <a:rPr sz="2800" spc="-27" dirty="0">
                <a:solidFill>
                  <a:srgbClr val="5E5E5E"/>
                </a:solidFill>
                <a:latin typeface="Arial"/>
                <a:cs typeface="Arial"/>
              </a:rPr>
              <a:t>High </a:t>
            </a:r>
            <a:r>
              <a:rPr sz="2800" dirty="0">
                <a:solidFill>
                  <a:srgbClr val="5E5E5E"/>
                </a:solidFill>
                <a:latin typeface="Arial"/>
                <a:cs typeface="Arial"/>
              </a:rPr>
              <a:t>Barriers</a:t>
            </a:r>
            <a:r>
              <a:rPr sz="2800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2800" spc="-33" dirty="0">
                <a:solidFill>
                  <a:srgbClr val="5E5E5E"/>
                </a:solidFill>
                <a:latin typeface="Arial"/>
                <a:cs typeface="Arial"/>
              </a:rPr>
              <a:t>to </a:t>
            </a:r>
            <a:r>
              <a:rPr sz="2800" spc="-13" dirty="0">
                <a:solidFill>
                  <a:srgbClr val="5E5E5E"/>
                </a:solidFill>
                <a:latin typeface="Arial"/>
                <a:cs typeface="Arial"/>
              </a:rPr>
              <a:t>Access</a:t>
            </a:r>
            <a:endParaRPr sz="2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43404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16596"/>
            <a:ext cx="196427" cy="673945"/>
          </a:xfrm>
          <a:custGeom>
            <a:avLst/>
            <a:gdLst/>
            <a:ahLst/>
            <a:cxnLst/>
            <a:rect l="l" t="t" r="r" b="b"/>
            <a:pathLst>
              <a:path w="147320" h="505459">
                <a:moveTo>
                  <a:pt x="146890" y="0"/>
                </a:moveTo>
                <a:lnTo>
                  <a:pt x="0" y="0"/>
                </a:lnTo>
                <a:lnTo>
                  <a:pt x="0" y="505095"/>
                </a:lnTo>
                <a:lnTo>
                  <a:pt x="146890" y="505095"/>
                </a:lnTo>
                <a:lnTo>
                  <a:pt x="146890" y="0"/>
                </a:lnTo>
                <a:close/>
              </a:path>
            </a:pathLst>
          </a:custGeom>
          <a:solidFill>
            <a:srgbClr val="3358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7831" y="1216596"/>
            <a:ext cx="196427" cy="673945"/>
          </a:xfrm>
          <a:custGeom>
            <a:avLst/>
            <a:gdLst/>
            <a:ahLst/>
            <a:cxnLst/>
            <a:rect l="l" t="t" r="r" b="b"/>
            <a:pathLst>
              <a:path w="147320" h="505459">
                <a:moveTo>
                  <a:pt x="146890" y="0"/>
                </a:moveTo>
                <a:lnTo>
                  <a:pt x="0" y="0"/>
                </a:lnTo>
                <a:lnTo>
                  <a:pt x="0" y="505095"/>
                </a:lnTo>
                <a:lnTo>
                  <a:pt x="146890" y="505095"/>
                </a:lnTo>
                <a:lnTo>
                  <a:pt x="146890" y="0"/>
                </a:lnTo>
                <a:close/>
              </a:path>
            </a:pathLst>
          </a:custGeom>
          <a:solidFill>
            <a:srgbClr val="33587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51103" y="593345"/>
            <a:ext cx="11286067" cy="2272452"/>
            <a:chOff x="338327" y="445008"/>
            <a:chExt cx="8464550" cy="1704339"/>
          </a:xfrm>
        </p:grpSpPr>
        <p:sp>
          <p:nvSpPr>
            <p:cNvPr id="5" name="object 5"/>
            <p:cNvSpPr/>
            <p:nvPr/>
          </p:nvSpPr>
          <p:spPr>
            <a:xfrm>
              <a:off x="401747" y="912446"/>
              <a:ext cx="78740" cy="505459"/>
            </a:xfrm>
            <a:custGeom>
              <a:avLst/>
              <a:gdLst/>
              <a:ahLst/>
              <a:cxnLst/>
              <a:rect l="l" t="t" r="r" b="b"/>
              <a:pathLst>
                <a:path w="78740" h="505459">
                  <a:moveTo>
                    <a:pt x="0" y="505095"/>
                  </a:moveTo>
                  <a:lnTo>
                    <a:pt x="78310" y="505095"/>
                  </a:lnTo>
                  <a:lnTo>
                    <a:pt x="78310" y="0"/>
                  </a:lnTo>
                  <a:lnTo>
                    <a:pt x="0" y="0"/>
                  </a:lnTo>
                  <a:lnTo>
                    <a:pt x="0" y="505095"/>
                  </a:lnTo>
                  <a:close/>
                </a:path>
              </a:pathLst>
            </a:custGeom>
            <a:solidFill>
              <a:srgbClr val="3358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8327" y="445008"/>
              <a:ext cx="8464296" cy="170383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80058" y="460465"/>
              <a:ext cx="8180705" cy="1421130"/>
            </a:xfrm>
            <a:custGeom>
              <a:avLst/>
              <a:gdLst/>
              <a:ahLst/>
              <a:cxnLst/>
              <a:rect l="l" t="t" r="r" b="b"/>
              <a:pathLst>
                <a:path w="8180705" h="1421130">
                  <a:moveTo>
                    <a:pt x="8180614" y="0"/>
                  </a:moveTo>
                  <a:lnTo>
                    <a:pt x="0" y="0"/>
                  </a:lnTo>
                  <a:lnTo>
                    <a:pt x="0" y="1420586"/>
                  </a:lnTo>
                  <a:lnTo>
                    <a:pt x="8180614" y="1420586"/>
                  </a:lnTo>
                  <a:lnTo>
                    <a:pt x="81806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48618" y="1157561"/>
            <a:ext cx="9530927" cy="76538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4800" spc="-127" dirty="0">
                <a:solidFill>
                  <a:srgbClr val="5E5E5E"/>
                </a:solidFill>
              </a:rPr>
              <a:t>Behavioral</a:t>
            </a:r>
            <a:r>
              <a:rPr sz="4800" spc="-227" dirty="0">
                <a:solidFill>
                  <a:srgbClr val="5E5E5E"/>
                </a:solidFill>
              </a:rPr>
              <a:t> </a:t>
            </a:r>
            <a:r>
              <a:rPr sz="4800" spc="-127" dirty="0">
                <a:solidFill>
                  <a:srgbClr val="5E5E5E"/>
                </a:solidFill>
              </a:rPr>
              <a:t>Healthcare</a:t>
            </a:r>
            <a:r>
              <a:rPr sz="4800" spc="-233" dirty="0">
                <a:solidFill>
                  <a:srgbClr val="5E5E5E"/>
                </a:solidFill>
              </a:rPr>
              <a:t> </a:t>
            </a:r>
            <a:r>
              <a:rPr sz="4800" spc="-120" dirty="0">
                <a:solidFill>
                  <a:srgbClr val="5E5E5E"/>
                </a:solidFill>
              </a:rPr>
              <a:t>Redesigned</a:t>
            </a:r>
            <a:endParaRPr sz="4800"/>
          </a:p>
        </p:txBody>
      </p:sp>
      <p:sp>
        <p:nvSpPr>
          <p:cNvPr id="9" name="object 9"/>
          <p:cNvSpPr/>
          <p:nvPr/>
        </p:nvSpPr>
        <p:spPr>
          <a:xfrm>
            <a:off x="838199" y="6485312"/>
            <a:ext cx="10515600" cy="0"/>
          </a:xfrm>
          <a:custGeom>
            <a:avLst/>
            <a:gdLst/>
            <a:ahLst/>
            <a:cxnLst/>
            <a:rect l="l" t="t" r="r" b="b"/>
            <a:pathLst>
              <a:path w="7886700">
                <a:moveTo>
                  <a:pt x="7886700" y="0"/>
                </a:moveTo>
                <a:lnTo>
                  <a:pt x="0" y="1"/>
                </a:lnTo>
              </a:path>
            </a:pathLst>
          </a:custGeom>
          <a:ln w="57150">
            <a:solidFill>
              <a:srgbClr val="3358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907641" y="3479941"/>
            <a:ext cx="2421467" cy="1616287"/>
            <a:chOff x="680731" y="2609955"/>
            <a:chExt cx="1816100" cy="1212215"/>
          </a:xfrm>
        </p:grpSpPr>
        <p:sp>
          <p:nvSpPr>
            <p:cNvPr id="12" name="object 12"/>
            <p:cNvSpPr/>
            <p:nvPr/>
          </p:nvSpPr>
          <p:spPr>
            <a:xfrm>
              <a:off x="680731" y="2609955"/>
              <a:ext cx="1628775" cy="1034415"/>
            </a:xfrm>
            <a:custGeom>
              <a:avLst/>
              <a:gdLst/>
              <a:ahLst/>
              <a:cxnLst/>
              <a:rect l="l" t="t" r="r" b="b"/>
              <a:pathLst>
                <a:path w="1628775" h="1034414">
                  <a:moveTo>
                    <a:pt x="1524827" y="0"/>
                  </a:moveTo>
                  <a:lnTo>
                    <a:pt x="103391" y="0"/>
                  </a:lnTo>
                  <a:lnTo>
                    <a:pt x="63146" y="8124"/>
                  </a:lnTo>
                  <a:lnTo>
                    <a:pt x="30282" y="30282"/>
                  </a:lnTo>
                  <a:lnTo>
                    <a:pt x="8124" y="63146"/>
                  </a:lnTo>
                  <a:lnTo>
                    <a:pt x="0" y="103390"/>
                  </a:lnTo>
                  <a:lnTo>
                    <a:pt x="0" y="930527"/>
                  </a:lnTo>
                  <a:lnTo>
                    <a:pt x="8124" y="970771"/>
                  </a:lnTo>
                  <a:lnTo>
                    <a:pt x="30282" y="1003635"/>
                  </a:lnTo>
                  <a:lnTo>
                    <a:pt x="63146" y="1025793"/>
                  </a:lnTo>
                  <a:lnTo>
                    <a:pt x="103391" y="1033918"/>
                  </a:lnTo>
                  <a:lnTo>
                    <a:pt x="1524827" y="1033918"/>
                  </a:lnTo>
                  <a:lnTo>
                    <a:pt x="1565071" y="1025793"/>
                  </a:lnTo>
                  <a:lnTo>
                    <a:pt x="1597936" y="1003635"/>
                  </a:lnTo>
                  <a:lnTo>
                    <a:pt x="1620094" y="970771"/>
                  </a:lnTo>
                  <a:lnTo>
                    <a:pt x="1628219" y="930527"/>
                  </a:lnTo>
                  <a:lnTo>
                    <a:pt x="1628219" y="103390"/>
                  </a:lnTo>
                  <a:lnTo>
                    <a:pt x="1620094" y="63146"/>
                  </a:lnTo>
                  <a:lnTo>
                    <a:pt x="1597936" y="30282"/>
                  </a:lnTo>
                  <a:lnTo>
                    <a:pt x="1565071" y="8124"/>
                  </a:lnTo>
                  <a:lnTo>
                    <a:pt x="1524827" y="0"/>
                  </a:lnTo>
                  <a:close/>
                </a:path>
              </a:pathLst>
            </a:custGeom>
            <a:solidFill>
              <a:srgbClr val="0079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61643" y="2781821"/>
              <a:ext cx="1628775" cy="1034415"/>
            </a:xfrm>
            <a:custGeom>
              <a:avLst/>
              <a:gdLst/>
              <a:ahLst/>
              <a:cxnLst/>
              <a:rect l="l" t="t" r="r" b="b"/>
              <a:pathLst>
                <a:path w="1628775" h="1034414">
                  <a:moveTo>
                    <a:pt x="1524828" y="0"/>
                  </a:moveTo>
                  <a:lnTo>
                    <a:pt x="103391" y="0"/>
                  </a:lnTo>
                  <a:lnTo>
                    <a:pt x="63146" y="8125"/>
                  </a:lnTo>
                  <a:lnTo>
                    <a:pt x="30282" y="30282"/>
                  </a:lnTo>
                  <a:lnTo>
                    <a:pt x="8124" y="63146"/>
                  </a:lnTo>
                  <a:lnTo>
                    <a:pt x="0" y="103390"/>
                  </a:lnTo>
                  <a:lnTo>
                    <a:pt x="0" y="930527"/>
                  </a:lnTo>
                  <a:lnTo>
                    <a:pt x="8124" y="970772"/>
                  </a:lnTo>
                  <a:lnTo>
                    <a:pt x="30282" y="1003636"/>
                  </a:lnTo>
                  <a:lnTo>
                    <a:pt x="63146" y="1025793"/>
                  </a:lnTo>
                  <a:lnTo>
                    <a:pt x="103391" y="1033918"/>
                  </a:lnTo>
                  <a:lnTo>
                    <a:pt x="1524828" y="1033918"/>
                  </a:lnTo>
                  <a:lnTo>
                    <a:pt x="1565072" y="1025793"/>
                  </a:lnTo>
                  <a:lnTo>
                    <a:pt x="1597936" y="1003636"/>
                  </a:lnTo>
                  <a:lnTo>
                    <a:pt x="1620093" y="970772"/>
                  </a:lnTo>
                  <a:lnTo>
                    <a:pt x="1628218" y="930527"/>
                  </a:lnTo>
                  <a:lnTo>
                    <a:pt x="1628218" y="103390"/>
                  </a:lnTo>
                  <a:lnTo>
                    <a:pt x="1620093" y="63146"/>
                  </a:lnTo>
                  <a:lnTo>
                    <a:pt x="1597936" y="30282"/>
                  </a:lnTo>
                  <a:lnTo>
                    <a:pt x="1565072" y="8125"/>
                  </a:lnTo>
                  <a:lnTo>
                    <a:pt x="1524828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61643" y="2781821"/>
              <a:ext cx="1628775" cy="1034415"/>
            </a:xfrm>
            <a:custGeom>
              <a:avLst/>
              <a:gdLst/>
              <a:ahLst/>
              <a:cxnLst/>
              <a:rect l="l" t="t" r="r" b="b"/>
              <a:pathLst>
                <a:path w="1628775" h="1034414">
                  <a:moveTo>
                    <a:pt x="0" y="103391"/>
                  </a:moveTo>
                  <a:lnTo>
                    <a:pt x="8124" y="63146"/>
                  </a:lnTo>
                  <a:lnTo>
                    <a:pt x="30282" y="30282"/>
                  </a:lnTo>
                  <a:lnTo>
                    <a:pt x="63146" y="8124"/>
                  </a:lnTo>
                  <a:lnTo>
                    <a:pt x="103391" y="0"/>
                  </a:lnTo>
                  <a:lnTo>
                    <a:pt x="1524828" y="0"/>
                  </a:lnTo>
                  <a:lnTo>
                    <a:pt x="1565072" y="8124"/>
                  </a:lnTo>
                  <a:lnTo>
                    <a:pt x="1597936" y="30282"/>
                  </a:lnTo>
                  <a:lnTo>
                    <a:pt x="1620094" y="63146"/>
                  </a:lnTo>
                  <a:lnTo>
                    <a:pt x="1628219" y="103391"/>
                  </a:lnTo>
                  <a:lnTo>
                    <a:pt x="1628219" y="930527"/>
                  </a:lnTo>
                  <a:lnTo>
                    <a:pt x="1620094" y="970772"/>
                  </a:lnTo>
                  <a:lnTo>
                    <a:pt x="1597936" y="1003636"/>
                  </a:lnTo>
                  <a:lnTo>
                    <a:pt x="1565072" y="1025794"/>
                  </a:lnTo>
                  <a:lnTo>
                    <a:pt x="1524828" y="1033919"/>
                  </a:lnTo>
                  <a:lnTo>
                    <a:pt x="103391" y="1033919"/>
                  </a:lnTo>
                  <a:lnTo>
                    <a:pt x="63146" y="1025794"/>
                  </a:lnTo>
                  <a:lnTo>
                    <a:pt x="30282" y="1003636"/>
                  </a:lnTo>
                  <a:lnTo>
                    <a:pt x="8124" y="970772"/>
                  </a:lnTo>
                  <a:lnTo>
                    <a:pt x="0" y="930527"/>
                  </a:lnTo>
                  <a:lnTo>
                    <a:pt x="0" y="103391"/>
                  </a:lnTo>
                  <a:close/>
                </a:path>
              </a:pathLst>
            </a:custGeom>
            <a:ln w="12700">
              <a:solidFill>
                <a:srgbClr val="0079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327134" y="4121572"/>
            <a:ext cx="1815253" cy="48090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933" spc="-33" dirty="0">
                <a:solidFill>
                  <a:srgbClr val="5E5E5E"/>
                </a:solidFill>
                <a:latin typeface="Arial"/>
                <a:cs typeface="Arial"/>
              </a:rPr>
              <a:t>Long-</a:t>
            </a:r>
            <a:r>
              <a:rPr sz="2933" spc="-60" dirty="0">
                <a:solidFill>
                  <a:srgbClr val="5E5E5E"/>
                </a:solidFill>
                <a:latin typeface="Arial"/>
                <a:cs typeface="Arial"/>
              </a:rPr>
              <a:t>Term</a:t>
            </a:r>
            <a:endParaRPr sz="2933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561035" y="3479941"/>
            <a:ext cx="2421467" cy="1616287"/>
            <a:chOff x="2670776" y="2609955"/>
            <a:chExt cx="1816100" cy="1212215"/>
          </a:xfrm>
        </p:grpSpPr>
        <p:sp>
          <p:nvSpPr>
            <p:cNvPr id="17" name="object 17"/>
            <p:cNvSpPr/>
            <p:nvPr/>
          </p:nvSpPr>
          <p:spPr>
            <a:xfrm>
              <a:off x="2670776" y="2609955"/>
              <a:ext cx="1628775" cy="1034415"/>
            </a:xfrm>
            <a:custGeom>
              <a:avLst/>
              <a:gdLst/>
              <a:ahLst/>
              <a:cxnLst/>
              <a:rect l="l" t="t" r="r" b="b"/>
              <a:pathLst>
                <a:path w="1628775" h="1034414">
                  <a:moveTo>
                    <a:pt x="1524828" y="0"/>
                  </a:moveTo>
                  <a:lnTo>
                    <a:pt x="103390" y="0"/>
                  </a:lnTo>
                  <a:lnTo>
                    <a:pt x="63146" y="8124"/>
                  </a:lnTo>
                  <a:lnTo>
                    <a:pt x="30282" y="30282"/>
                  </a:lnTo>
                  <a:lnTo>
                    <a:pt x="8125" y="63146"/>
                  </a:lnTo>
                  <a:lnTo>
                    <a:pt x="0" y="103390"/>
                  </a:lnTo>
                  <a:lnTo>
                    <a:pt x="0" y="930527"/>
                  </a:lnTo>
                  <a:lnTo>
                    <a:pt x="8125" y="970771"/>
                  </a:lnTo>
                  <a:lnTo>
                    <a:pt x="30282" y="1003635"/>
                  </a:lnTo>
                  <a:lnTo>
                    <a:pt x="63146" y="1025793"/>
                  </a:lnTo>
                  <a:lnTo>
                    <a:pt x="103390" y="1033918"/>
                  </a:lnTo>
                  <a:lnTo>
                    <a:pt x="1524828" y="1033918"/>
                  </a:lnTo>
                  <a:lnTo>
                    <a:pt x="1565072" y="1025793"/>
                  </a:lnTo>
                  <a:lnTo>
                    <a:pt x="1597936" y="1003635"/>
                  </a:lnTo>
                  <a:lnTo>
                    <a:pt x="1620093" y="970771"/>
                  </a:lnTo>
                  <a:lnTo>
                    <a:pt x="1628218" y="930527"/>
                  </a:lnTo>
                  <a:lnTo>
                    <a:pt x="1628218" y="103390"/>
                  </a:lnTo>
                  <a:lnTo>
                    <a:pt x="1620093" y="63146"/>
                  </a:lnTo>
                  <a:lnTo>
                    <a:pt x="1597936" y="30282"/>
                  </a:lnTo>
                  <a:lnTo>
                    <a:pt x="1565072" y="8124"/>
                  </a:lnTo>
                  <a:lnTo>
                    <a:pt x="1524828" y="0"/>
                  </a:lnTo>
                  <a:close/>
                </a:path>
              </a:pathLst>
            </a:custGeom>
            <a:solidFill>
              <a:srgbClr val="0079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851689" y="2781821"/>
              <a:ext cx="1628775" cy="1034415"/>
            </a:xfrm>
            <a:custGeom>
              <a:avLst/>
              <a:gdLst/>
              <a:ahLst/>
              <a:cxnLst/>
              <a:rect l="l" t="t" r="r" b="b"/>
              <a:pathLst>
                <a:path w="1628775" h="1034414">
                  <a:moveTo>
                    <a:pt x="1524828" y="0"/>
                  </a:moveTo>
                  <a:lnTo>
                    <a:pt x="103390" y="0"/>
                  </a:lnTo>
                  <a:lnTo>
                    <a:pt x="63146" y="8125"/>
                  </a:lnTo>
                  <a:lnTo>
                    <a:pt x="30282" y="30282"/>
                  </a:lnTo>
                  <a:lnTo>
                    <a:pt x="8125" y="63146"/>
                  </a:lnTo>
                  <a:lnTo>
                    <a:pt x="0" y="103390"/>
                  </a:lnTo>
                  <a:lnTo>
                    <a:pt x="0" y="930527"/>
                  </a:lnTo>
                  <a:lnTo>
                    <a:pt x="8125" y="970772"/>
                  </a:lnTo>
                  <a:lnTo>
                    <a:pt x="30282" y="1003636"/>
                  </a:lnTo>
                  <a:lnTo>
                    <a:pt x="63146" y="1025793"/>
                  </a:lnTo>
                  <a:lnTo>
                    <a:pt x="103390" y="1033918"/>
                  </a:lnTo>
                  <a:lnTo>
                    <a:pt x="1524828" y="1033918"/>
                  </a:lnTo>
                  <a:lnTo>
                    <a:pt x="1565072" y="1025793"/>
                  </a:lnTo>
                  <a:lnTo>
                    <a:pt x="1597936" y="1003636"/>
                  </a:lnTo>
                  <a:lnTo>
                    <a:pt x="1620093" y="970772"/>
                  </a:lnTo>
                  <a:lnTo>
                    <a:pt x="1628218" y="930527"/>
                  </a:lnTo>
                  <a:lnTo>
                    <a:pt x="1628218" y="103390"/>
                  </a:lnTo>
                  <a:lnTo>
                    <a:pt x="1620093" y="63146"/>
                  </a:lnTo>
                  <a:lnTo>
                    <a:pt x="1597936" y="30282"/>
                  </a:lnTo>
                  <a:lnTo>
                    <a:pt x="1565072" y="8125"/>
                  </a:lnTo>
                  <a:lnTo>
                    <a:pt x="1524828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851689" y="2781821"/>
              <a:ext cx="1628775" cy="1034415"/>
            </a:xfrm>
            <a:custGeom>
              <a:avLst/>
              <a:gdLst/>
              <a:ahLst/>
              <a:cxnLst/>
              <a:rect l="l" t="t" r="r" b="b"/>
              <a:pathLst>
                <a:path w="1628775" h="1034414">
                  <a:moveTo>
                    <a:pt x="0" y="103391"/>
                  </a:moveTo>
                  <a:lnTo>
                    <a:pt x="8124" y="63146"/>
                  </a:lnTo>
                  <a:lnTo>
                    <a:pt x="30282" y="30282"/>
                  </a:lnTo>
                  <a:lnTo>
                    <a:pt x="63146" y="8124"/>
                  </a:lnTo>
                  <a:lnTo>
                    <a:pt x="103391" y="0"/>
                  </a:lnTo>
                  <a:lnTo>
                    <a:pt x="1524828" y="0"/>
                  </a:lnTo>
                  <a:lnTo>
                    <a:pt x="1565072" y="8124"/>
                  </a:lnTo>
                  <a:lnTo>
                    <a:pt x="1597936" y="30282"/>
                  </a:lnTo>
                  <a:lnTo>
                    <a:pt x="1620094" y="63146"/>
                  </a:lnTo>
                  <a:lnTo>
                    <a:pt x="1628219" y="103391"/>
                  </a:lnTo>
                  <a:lnTo>
                    <a:pt x="1628219" y="930527"/>
                  </a:lnTo>
                  <a:lnTo>
                    <a:pt x="1620094" y="970772"/>
                  </a:lnTo>
                  <a:lnTo>
                    <a:pt x="1597936" y="1003636"/>
                  </a:lnTo>
                  <a:lnTo>
                    <a:pt x="1565072" y="1025794"/>
                  </a:lnTo>
                  <a:lnTo>
                    <a:pt x="1524828" y="1033919"/>
                  </a:lnTo>
                  <a:lnTo>
                    <a:pt x="103391" y="1033919"/>
                  </a:lnTo>
                  <a:lnTo>
                    <a:pt x="63146" y="1025794"/>
                  </a:lnTo>
                  <a:lnTo>
                    <a:pt x="30282" y="1003636"/>
                  </a:lnTo>
                  <a:lnTo>
                    <a:pt x="8124" y="970772"/>
                  </a:lnTo>
                  <a:lnTo>
                    <a:pt x="0" y="930527"/>
                  </a:lnTo>
                  <a:lnTo>
                    <a:pt x="0" y="103391"/>
                  </a:lnTo>
                  <a:close/>
                </a:path>
              </a:pathLst>
            </a:custGeom>
            <a:ln w="12700">
              <a:solidFill>
                <a:srgbClr val="0079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025063" y="4121572"/>
            <a:ext cx="1725507" cy="48090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933" spc="-13" dirty="0">
                <a:solidFill>
                  <a:srgbClr val="5E5E5E"/>
                </a:solidFill>
                <a:latin typeface="Arial"/>
                <a:cs typeface="Arial"/>
              </a:rPr>
              <a:t>Affordable</a:t>
            </a:r>
            <a:endParaRPr sz="2933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214429" y="3479941"/>
            <a:ext cx="2421467" cy="1616287"/>
            <a:chOff x="4660822" y="2609955"/>
            <a:chExt cx="1816100" cy="1212215"/>
          </a:xfrm>
        </p:grpSpPr>
        <p:sp>
          <p:nvSpPr>
            <p:cNvPr id="22" name="object 22"/>
            <p:cNvSpPr/>
            <p:nvPr/>
          </p:nvSpPr>
          <p:spPr>
            <a:xfrm>
              <a:off x="4660822" y="2609955"/>
              <a:ext cx="1628775" cy="1034415"/>
            </a:xfrm>
            <a:custGeom>
              <a:avLst/>
              <a:gdLst/>
              <a:ahLst/>
              <a:cxnLst/>
              <a:rect l="l" t="t" r="r" b="b"/>
              <a:pathLst>
                <a:path w="1628775" h="1034414">
                  <a:moveTo>
                    <a:pt x="1524826" y="0"/>
                  </a:moveTo>
                  <a:lnTo>
                    <a:pt x="103390" y="0"/>
                  </a:lnTo>
                  <a:lnTo>
                    <a:pt x="63146" y="8124"/>
                  </a:lnTo>
                  <a:lnTo>
                    <a:pt x="30282" y="30282"/>
                  </a:lnTo>
                  <a:lnTo>
                    <a:pt x="8124" y="63146"/>
                  </a:lnTo>
                  <a:lnTo>
                    <a:pt x="0" y="103390"/>
                  </a:lnTo>
                  <a:lnTo>
                    <a:pt x="0" y="930527"/>
                  </a:lnTo>
                  <a:lnTo>
                    <a:pt x="8124" y="970771"/>
                  </a:lnTo>
                  <a:lnTo>
                    <a:pt x="30282" y="1003635"/>
                  </a:lnTo>
                  <a:lnTo>
                    <a:pt x="63146" y="1025793"/>
                  </a:lnTo>
                  <a:lnTo>
                    <a:pt x="103390" y="1033918"/>
                  </a:lnTo>
                  <a:lnTo>
                    <a:pt x="1524826" y="1033918"/>
                  </a:lnTo>
                  <a:lnTo>
                    <a:pt x="1565071" y="1025793"/>
                  </a:lnTo>
                  <a:lnTo>
                    <a:pt x="1597935" y="1003635"/>
                  </a:lnTo>
                  <a:lnTo>
                    <a:pt x="1620093" y="970771"/>
                  </a:lnTo>
                  <a:lnTo>
                    <a:pt x="1628218" y="930527"/>
                  </a:lnTo>
                  <a:lnTo>
                    <a:pt x="1628218" y="103390"/>
                  </a:lnTo>
                  <a:lnTo>
                    <a:pt x="1620093" y="63146"/>
                  </a:lnTo>
                  <a:lnTo>
                    <a:pt x="1597935" y="30282"/>
                  </a:lnTo>
                  <a:lnTo>
                    <a:pt x="1565071" y="8124"/>
                  </a:lnTo>
                  <a:lnTo>
                    <a:pt x="1524826" y="0"/>
                  </a:lnTo>
                  <a:close/>
                </a:path>
              </a:pathLst>
            </a:custGeom>
            <a:solidFill>
              <a:srgbClr val="0079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41735" y="2781821"/>
              <a:ext cx="1628775" cy="1034415"/>
            </a:xfrm>
            <a:custGeom>
              <a:avLst/>
              <a:gdLst/>
              <a:ahLst/>
              <a:cxnLst/>
              <a:rect l="l" t="t" r="r" b="b"/>
              <a:pathLst>
                <a:path w="1628775" h="1034414">
                  <a:moveTo>
                    <a:pt x="1524826" y="0"/>
                  </a:moveTo>
                  <a:lnTo>
                    <a:pt x="103390" y="0"/>
                  </a:lnTo>
                  <a:lnTo>
                    <a:pt x="63146" y="8125"/>
                  </a:lnTo>
                  <a:lnTo>
                    <a:pt x="30282" y="30282"/>
                  </a:lnTo>
                  <a:lnTo>
                    <a:pt x="8124" y="63146"/>
                  </a:lnTo>
                  <a:lnTo>
                    <a:pt x="0" y="103390"/>
                  </a:lnTo>
                  <a:lnTo>
                    <a:pt x="0" y="930527"/>
                  </a:lnTo>
                  <a:lnTo>
                    <a:pt x="8124" y="970772"/>
                  </a:lnTo>
                  <a:lnTo>
                    <a:pt x="30282" y="1003636"/>
                  </a:lnTo>
                  <a:lnTo>
                    <a:pt x="63146" y="1025793"/>
                  </a:lnTo>
                  <a:lnTo>
                    <a:pt x="103390" y="1033918"/>
                  </a:lnTo>
                  <a:lnTo>
                    <a:pt x="1524826" y="1033918"/>
                  </a:lnTo>
                  <a:lnTo>
                    <a:pt x="1565071" y="1025793"/>
                  </a:lnTo>
                  <a:lnTo>
                    <a:pt x="1597935" y="1003636"/>
                  </a:lnTo>
                  <a:lnTo>
                    <a:pt x="1620093" y="970772"/>
                  </a:lnTo>
                  <a:lnTo>
                    <a:pt x="1628218" y="930527"/>
                  </a:lnTo>
                  <a:lnTo>
                    <a:pt x="1628218" y="103390"/>
                  </a:lnTo>
                  <a:lnTo>
                    <a:pt x="1620093" y="63146"/>
                  </a:lnTo>
                  <a:lnTo>
                    <a:pt x="1597935" y="30282"/>
                  </a:lnTo>
                  <a:lnTo>
                    <a:pt x="1565071" y="8125"/>
                  </a:lnTo>
                  <a:lnTo>
                    <a:pt x="1524826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841735" y="2781821"/>
              <a:ext cx="1628775" cy="1034415"/>
            </a:xfrm>
            <a:custGeom>
              <a:avLst/>
              <a:gdLst/>
              <a:ahLst/>
              <a:cxnLst/>
              <a:rect l="l" t="t" r="r" b="b"/>
              <a:pathLst>
                <a:path w="1628775" h="1034414">
                  <a:moveTo>
                    <a:pt x="0" y="103391"/>
                  </a:moveTo>
                  <a:lnTo>
                    <a:pt x="8124" y="63146"/>
                  </a:lnTo>
                  <a:lnTo>
                    <a:pt x="30282" y="30282"/>
                  </a:lnTo>
                  <a:lnTo>
                    <a:pt x="63146" y="8124"/>
                  </a:lnTo>
                  <a:lnTo>
                    <a:pt x="103391" y="0"/>
                  </a:lnTo>
                  <a:lnTo>
                    <a:pt x="1524828" y="0"/>
                  </a:lnTo>
                  <a:lnTo>
                    <a:pt x="1565072" y="8124"/>
                  </a:lnTo>
                  <a:lnTo>
                    <a:pt x="1597936" y="30282"/>
                  </a:lnTo>
                  <a:lnTo>
                    <a:pt x="1620094" y="63146"/>
                  </a:lnTo>
                  <a:lnTo>
                    <a:pt x="1628219" y="103391"/>
                  </a:lnTo>
                  <a:lnTo>
                    <a:pt x="1628219" y="930527"/>
                  </a:lnTo>
                  <a:lnTo>
                    <a:pt x="1620094" y="970772"/>
                  </a:lnTo>
                  <a:lnTo>
                    <a:pt x="1597936" y="1003636"/>
                  </a:lnTo>
                  <a:lnTo>
                    <a:pt x="1565072" y="1025794"/>
                  </a:lnTo>
                  <a:lnTo>
                    <a:pt x="1524828" y="1033919"/>
                  </a:lnTo>
                  <a:lnTo>
                    <a:pt x="103391" y="1033919"/>
                  </a:lnTo>
                  <a:lnTo>
                    <a:pt x="63146" y="1025794"/>
                  </a:lnTo>
                  <a:lnTo>
                    <a:pt x="30282" y="1003636"/>
                  </a:lnTo>
                  <a:lnTo>
                    <a:pt x="8124" y="970772"/>
                  </a:lnTo>
                  <a:lnTo>
                    <a:pt x="0" y="930527"/>
                  </a:lnTo>
                  <a:lnTo>
                    <a:pt x="0" y="103391"/>
                  </a:lnTo>
                  <a:close/>
                </a:path>
              </a:pathLst>
            </a:custGeom>
            <a:ln w="12700">
              <a:solidFill>
                <a:srgbClr val="0079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813245" y="4121572"/>
            <a:ext cx="1456267" cy="48090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933" spc="-13" dirty="0">
                <a:solidFill>
                  <a:srgbClr val="5E5E5E"/>
                </a:solidFill>
                <a:latin typeface="Arial"/>
                <a:cs typeface="Arial"/>
              </a:rPr>
              <a:t>Effective</a:t>
            </a:r>
            <a:endParaRPr sz="2933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8867824" y="3479941"/>
            <a:ext cx="2421467" cy="1616287"/>
            <a:chOff x="6650868" y="2609955"/>
            <a:chExt cx="1816100" cy="1212215"/>
          </a:xfrm>
        </p:grpSpPr>
        <p:sp>
          <p:nvSpPr>
            <p:cNvPr id="27" name="object 27"/>
            <p:cNvSpPr/>
            <p:nvPr/>
          </p:nvSpPr>
          <p:spPr>
            <a:xfrm>
              <a:off x="6650868" y="2609955"/>
              <a:ext cx="1628775" cy="1034415"/>
            </a:xfrm>
            <a:custGeom>
              <a:avLst/>
              <a:gdLst/>
              <a:ahLst/>
              <a:cxnLst/>
              <a:rect l="l" t="t" r="r" b="b"/>
              <a:pathLst>
                <a:path w="1628775" h="1034414">
                  <a:moveTo>
                    <a:pt x="1524826" y="0"/>
                  </a:moveTo>
                  <a:lnTo>
                    <a:pt x="103390" y="0"/>
                  </a:lnTo>
                  <a:lnTo>
                    <a:pt x="63146" y="8124"/>
                  </a:lnTo>
                  <a:lnTo>
                    <a:pt x="30282" y="30282"/>
                  </a:lnTo>
                  <a:lnTo>
                    <a:pt x="8124" y="63146"/>
                  </a:lnTo>
                  <a:lnTo>
                    <a:pt x="0" y="103390"/>
                  </a:lnTo>
                  <a:lnTo>
                    <a:pt x="0" y="930527"/>
                  </a:lnTo>
                  <a:lnTo>
                    <a:pt x="8124" y="970771"/>
                  </a:lnTo>
                  <a:lnTo>
                    <a:pt x="30282" y="1003635"/>
                  </a:lnTo>
                  <a:lnTo>
                    <a:pt x="63146" y="1025793"/>
                  </a:lnTo>
                  <a:lnTo>
                    <a:pt x="103390" y="1033918"/>
                  </a:lnTo>
                  <a:lnTo>
                    <a:pt x="1524826" y="1033918"/>
                  </a:lnTo>
                  <a:lnTo>
                    <a:pt x="1565071" y="1025793"/>
                  </a:lnTo>
                  <a:lnTo>
                    <a:pt x="1597935" y="1003635"/>
                  </a:lnTo>
                  <a:lnTo>
                    <a:pt x="1620093" y="970771"/>
                  </a:lnTo>
                  <a:lnTo>
                    <a:pt x="1628218" y="930527"/>
                  </a:lnTo>
                  <a:lnTo>
                    <a:pt x="1628218" y="103390"/>
                  </a:lnTo>
                  <a:lnTo>
                    <a:pt x="1620093" y="63146"/>
                  </a:lnTo>
                  <a:lnTo>
                    <a:pt x="1597935" y="30282"/>
                  </a:lnTo>
                  <a:lnTo>
                    <a:pt x="1565071" y="8124"/>
                  </a:lnTo>
                  <a:lnTo>
                    <a:pt x="1524826" y="0"/>
                  </a:lnTo>
                  <a:close/>
                </a:path>
              </a:pathLst>
            </a:custGeom>
            <a:solidFill>
              <a:srgbClr val="0079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831781" y="2781821"/>
              <a:ext cx="1628775" cy="1034415"/>
            </a:xfrm>
            <a:custGeom>
              <a:avLst/>
              <a:gdLst/>
              <a:ahLst/>
              <a:cxnLst/>
              <a:rect l="l" t="t" r="r" b="b"/>
              <a:pathLst>
                <a:path w="1628775" h="1034414">
                  <a:moveTo>
                    <a:pt x="1524828" y="0"/>
                  </a:moveTo>
                  <a:lnTo>
                    <a:pt x="103390" y="0"/>
                  </a:lnTo>
                  <a:lnTo>
                    <a:pt x="63146" y="8125"/>
                  </a:lnTo>
                  <a:lnTo>
                    <a:pt x="30282" y="30282"/>
                  </a:lnTo>
                  <a:lnTo>
                    <a:pt x="8125" y="63146"/>
                  </a:lnTo>
                  <a:lnTo>
                    <a:pt x="0" y="103390"/>
                  </a:lnTo>
                  <a:lnTo>
                    <a:pt x="0" y="930527"/>
                  </a:lnTo>
                  <a:lnTo>
                    <a:pt x="8125" y="970772"/>
                  </a:lnTo>
                  <a:lnTo>
                    <a:pt x="30282" y="1003636"/>
                  </a:lnTo>
                  <a:lnTo>
                    <a:pt x="63146" y="1025793"/>
                  </a:lnTo>
                  <a:lnTo>
                    <a:pt x="103390" y="1033918"/>
                  </a:lnTo>
                  <a:lnTo>
                    <a:pt x="1524828" y="1033918"/>
                  </a:lnTo>
                  <a:lnTo>
                    <a:pt x="1565072" y="1025793"/>
                  </a:lnTo>
                  <a:lnTo>
                    <a:pt x="1597936" y="1003636"/>
                  </a:lnTo>
                  <a:lnTo>
                    <a:pt x="1620093" y="970772"/>
                  </a:lnTo>
                  <a:lnTo>
                    <a:pt x="1628218" y="930527"/>
                  </a:lnTo>
                  <a:lnTo>
                    <a:pt x="1628218" y="103390"/>
                  </a:lnTo>
                  <a:lnTo>
                    <a:pt x="1620093" y="63146"/>
                  </a:lnTo>
                  <a:lnTo>
                    <a:pt x="1597936" y="30282"/>
                  </a:lnTo>
                  <a:lnTo>
                    <a:pt x="1565072" y="8125"/>
                  </a:lnTo>
                  <a:lnTo>
                    <a:pt x="1524828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831781" y="2781821"/>
              <a:ext cx="1628775" cy="1034415"/>
            </a:xfrm>
            <a:custGeom>
              <a:avLst/>
              <a:gdLst/>
              <a:ahLst/>
              <a:cxnLst/>
              <a:rect l="l" t="t" r="r" b="b"/>
              <a:pathLst>
                <a:path w="1628775" h="1034414">
                  <a:moveTo>
                    <a:pt x="0" y="103391"/>
                  </a:moveTo>
                  <a:lnTo>
                    <a:pt x="8124" y="63146"/>
                  </a:lnTo>
                  <a:lnTo>
                    <a:pt x="30282" y="30282"/>
                  </a:lnTo>
                  <a:lnTo>
                    <a:pt x="63146" y="8124"/>
                  </a:lnTo>
                  <a:lnTo>
                    <a:pt x="103391" y="0"/>
                  </a:lnTo>
                  <a:lnTo>
                    <a:pt x="1524828" y="0"/>
                  </a:lnTo>
                  <a:lnTo>
                    <a:pt x="1565072" y="8124"/>
                  </a:lnTo>
                  <a:lnTo>
                    <a:pt x="1597936" y="30282"/>
                  </a:lnTo>
                  <a:lnTo>
                    <a:pt x="1620094" y="63146"/>
                  </a:lnTo>
                  <a:lnTo>
                    <a:pt x="1628219" y="103391"/>
                  </a:lnTo>
                  <a:lnTo>
                    <a:pt x="1628219" y="930527"/>
                  </a:lnTo>
                  <a:lnTo>
                    <a:pt x="1620094" y="970772"/>
                  </a:lnTo>
                  <a:lnTo>
                    <a:pt x="1597936" y="1003636"/>
                  </a:lnTo>
                  <a:lnTo>
                    <a:pt x="1565072" y="1025794"/>
                  </a:lnTo>
                  <a:lnTo>
                    <a:pt x="1524828" y="1033919"/>
                  </a:lnTo>
                  <a:lnTo>
                    <a:pt x="103391" y="1033919"/>
                  </a:lnTo>
                  <a:lnTo>
                    <a:pt x="63146" y="1025794"/>
                  </a:lnTo>
                  <a:lnTo>
                    <a:pt x="30282" y="1003636"/>
                  </a:lnTo>
                  <a:lnTo>
                    <a:pt x="8124" y="970772"/>
                  </a:lnTo>
                  <a:lnTo>
                    <a:pt x="0" y="930527"/>
                  </a:lnTo>
                  <a:lnTo>
                    <a:pt x="0" y="103391"/>
                  </a:lnTo>
                  <a:close/>
                </a:path>
              </a:pathLst>
            </a:custGeom>
            <a:ln w="12700">
              <a:solidFill>
                <a:srgbClr val="0079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9287230" y="4121572"/>
            <a:ext cx="1814407" cy="48090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933" spc="-13" dirty="0">
                <a:solidFill>
                  <a:srgbClr val="5E5E5E"/>
                </a:solidFill>
                <a:latin typeface="Arial"/>
                <a:cs typeface="Arial"/>
              </a:rPr>
              <a:t>Accessible</a:t>
            </a:r>
            <a:endParaRPr sz="2933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0429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08" y="326188"/>
            <a:ext cx="6609080" cy="495007"/>
          </a:xfrm>
          <a:prstGeom prst="rect">
            <a:avLst/>
          </a:prstGeom>
          <a:solidFill>
            <a:srgbClr val="2E75B6"/>
          </a:solidFill>
        </p:spPr>
        <p:txBody>
          <a:bodyPr vert="horz" wrap="square" lIns="0" tIns="2540" rIns="0" bIns="0" rtlCol="0">
            <a:spAutoFit/>
          </a:bodyPr>
          <a:lstStyle/>
          <a:p>
            <a:pPr marL="1917652">
              <a:lnSpc>
                <a:spcPct val="100000"/>
              </a:lnSpc>
              <a:spcBef>
                <a:spcPts val="20"/>
              </a:spcBef>
            </a:pPr>
            <a:r>
              <a:rPr sz="3200" b="0" spc="-13" dirty="0">
                <a:solidFill>
                  <a:srgbClr val="FFFFFF"/>
                </a:solidFill>
                <a:latin typeface="Calibri"/>
                <a:cs typeface="Calibri"/>
              </a:rPr>
              <a:t>Coordinated</a:t>
            </a:r>
            <a:r>
              <a:rPr sz="3200" b="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0" dirty="0">
                <a:solidFill>
                  <a:srgbClr val="FFFFFF"/>
                </a:solidFill>
                <a:latin typeface="Calibri"/>
                <a:cs typeface="Calibri"/>
              </a:rPr>
              <a:t>Care</a:t>
            </a:r>
            <a:r>
              <a:rPr sz="3200" b="0" spc="-9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0" spc="-13" dirty="0">
                <a:solidFill>
                  <a:srgbClr val="FFFFFF"/>
                </a:solidFill>
                <a:latin typeface="Calibri"/>
                <a:cs typeface="Calibri"/>
              </a:rPr>
              <a:t>Approach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13629" y="1870874"/>
            <a:ext cx="6831753" cy="4686300"/>
            <a:chOff x="835221" y="1403155"/>
            <a:chExt cx="5123815" cy="3514725"/>
          </a:xfrm>
        </p:grpSpPr>
        <p:sp>
          <p:nvSpPr>
            <p:cNvPr id="5" name="object 5"/>
            <p:cNvSpPr/>
            <p:nvPr/>
          </p:nvSpPr>
          <p:spPr>
            <a:xfrm>
              <a:off x="841571" y="3073636"/>
              <a:ext cx="1280160" cy="1837689"/>
            </a:xfrm>
            <a:custGeom>
              <a:avLst/>
              <a:gdLst/>
              <a:ahLst/>
              <a:cxnLst/>
              <a:rect l="l" t="t" r="r" b="b"/>
              <a:pathLst>
                <a:path w="1280160" h="1837689">
                  <a:moveTo>
                    <a:pt x="0" y="0"/>
                  </a:moveTo>
                  <a:lnTo>
                    <a:pt x="1" y="279077"/>
                  </a:lnTo>
                  <a:lnTo>
                    <a:pt x="766" y="331430"/>
                  </a:lnTo>
                  <a:lnTo>
                    <a:pt x="3049" y="383458"/>
                  </a:lnTo>
                  <a:lnTo>
                    <a:pt x="6829" y="435125"/>
                  </a:lnTo>
                  <a:lnTo>
                    <a:pt x="12085" y="486393"/>
                  </a:lnTo>
                  <a:lnTo>
                    <a:pt x="18799" y="537227"/>
                  </a:lnTo>
                  <a:lnTo>
                    <a:pt x="26949" y="587589"/>
                  </a:lnTo>
                  <a:lnTo>
                    <a:pt x="36515" y="637442"/>
                  </a:lnTo>
                  <a:lnTo>
                    <a:pt x="47478" y="686750"/>
                  </a:lnTo>
                  <a:lnTo>
                    <a:pt x="59817" y="735476"/>
                  </a:lnTo>
                  <a:lnTo>
                    <a:pt x="73512" y="783584"/>
                  </a:lnTo>
                  <a:lnTo>
                    <a:pt x="88542" y="831036"/>
                  </a:lnTo>
                  <a:lnTo>
                    <a:pt x="104888" y="877796"/>
                  </a:lnTo>
                  <a:lnTo>
                    <a:pt x="122529" y="923827"/>
                  </a:lnTo>
                  <a:lnTo>
                    <a:pt x="141446" y="969092"/>
                  </a:lnTo>
                  <a:lnTo>
                    <a:pt x="161617" y="1013555"/>
                  </a:lnTo>
                  <a:lnTo>
                    <a:pt x="183023" y="1057178"/>
                  </a:lnTo>
                  <a:lnTo>
                    <a:pt x="205644" y="1099926"/>
                  </a:lnTo>
                  <a:lnTo>
                    <a:pt x="229460" y="1141761"/>
                  </a:lnTo>
                  <a:lnTo>
                    <a:pt x="254449" y="1182646"/>
                  </a:lnTo>
                  <a:lnTo>
                    <a:pt x="280593" y="1222546"/>
                  </a:lnTo>
                  <a:lnTo>
                    <a:pt x="307871" y="1261422"/>
                  </a:lnTo>
                  <a:lnTo>
                    <a:pt x="336263" y="1299239"/>
                  </a:lnTo>
                  <a:lnTo>
                    <a:pt x="365748" y="1335959"/>
                  </a:lnTo>
                  <a:lnTo>
                    <a:pt x="396307" y="1371546"/>
                  </a:lnTo>
                  <a:lnTo>
                    <a:pt x="427919" y="1405964"/>
                  </a:lnTo>
                  <a:lnTo>
                    <a:pt x="460564" y="1439174"/>
                  </a:lnTo>
                  <a:lnTo>
                    <a:pt x="494222" y="1471141"/>
                  </a:lnTo>
                  <a:lnTo>
                    <a:pt x="528872" y="1501828"/>
                  </a:lnTo>
                  <a:lnTo>
                    <a:pt x="564496" y="1531198"/>
                  </a:lnTo>
                  <a:lnTo>
                    <a:pt x="601071" y="1559215"/>
                  </a:lnTo>
                  <a:lnTo>
                    <a:pt x="638579" y="1585841"/>
                  </a:lnTo>
                  <a:lnTo>
                    <a:pt x="676999" y="1611039"/>
                  </a:lnTo>
                  <a:lnTo>
                    <a:pt x="716311" y="1634774"/>
                  </a:lnTo>
                  <a:lnTo>
                    <a:pt x="756494" y="1657009"/>
                  </a:lnTo>
                  <a:lnTo>
                    <a:pt x="756494" y="1837455"/>
                  </a:lnTo>
                  <a:lnTo>
                    <a:pt x="1279935" y="1649516"/>
                  </a:lnTo>
                  <a:lnTo>
                    <a:pt x="756494" y="1197489"/>
                  </a:lnTo>
                  <a:lnTo>
                    <a:pt x="756493" y="1377932"/>
                  </a:lnTo>
                  <a:lnTo>
                    <a:pt x="716309" y="1355698"/>
                  </a:lnTo>
                  <a:lnTo>
                    <a:pt x="676997" y="1331963"/>
                  </a:lnTo>
                  <a:lnTo>
                    <a:pt x="638578" y="1306764"/>
                  </a:lnTo>
                  <a:lnTo>
                    <a:pt x="601070" y="1280138"/>
                  </a:lnTo>
                  <a:lnTo>
                    <a:pt x="564494" y="1252122"/>
                  </a:lnTo>
                  <a:lnTo>
                    <a:pt x="528871" y="1222752"/>
                  </a:lnTo>
                  <a:lnTo>
                    <a:pt x="494220" y="1192065"/>
                  </a:lnTo>
                  <a:lnTo>
                    <a:pt x="460562" y="1160098"/>
                  </a:lnTo>
                  <a:lnTo>
                    <a:pt x="427917" y="1126887"/>
                  </a:lnTo>
                  <a:lnTo>
                    <a:pt x="396305" y="1092470"/>
                  </a:lnTo>
                  <a:lnTo>
                    <a:pt x="365747" y="1056883"/>
                  </a:lnTo>
                  <a:lnTo>
                    <a:pt x="336261" y="1020162"/>
                  </a:lnTo>
                  <a:lnTo>
                    <a:pt x="307870" y="982345"/>
                  </a:lnTo>
                  <a:lnTo>
                    <a:pt x="280592" y="943469"/>
                  </a:lnTo>
                  <a:lnTo>
                    <a:pt x="254448" y="903570"/>
                  </a:lnTo>
                  <a:lnTo>
                    <a:pt x="229458" y="862684"/>
                  </a:lnTo>
                  <a:lnTo>
                    <a:pt x="205643" y="820849"/>
                  </a:lnTo>
                  <a:lnTo>
                    <a:pt x="183022" y="778101"/>
                  </a:lnTo>
                  <a:lnTo>
                    <a:pt x="161616" y="734478"/>
                  </a:lnTo>
                  <a:lnTo>
                    <a:pt x="141444" y="690015"/>
                  </a:lnTo>
                  <a:lnTo>
                    <a:pt x="122528" y="644750"/>
                  </a:lnTo>
                  <a:lnTo>
                    <a:pt x="104886" y="598719"/>
                  </a:lnTo>
                  <a:lnTo>
                    <a:pt x="88540" y="551959"/>
                  </a:lnTo>
                  <a:lnTo>
                    <a:pt x="73510" y="504507"/>
                  </a:lnTo>
                  <a:lnTo>
                    <a:pt x="59815" y="456399"/>
                  </a:lnTo>
                  <a:lnTo>
                    <a:pt x="47477" y="407673"/>
                  </a:lnTo>
                  <a:lnTo>
                    <a:pt x="36514" y="358365"/>
                  </a:lnTo>
                  <a:lnTo>
                    <a:pt x="26948" y="308511"/>
                  </a:lnTo>
                  <a:lnTo>
                    <a:pt x="18797" y="258149"/>
                  </a:lnTo>
                  <a:lnTo>
                    <a:pt x="12084" y="207316"/>
                  </a:lnTo>
                  <a:lnTo>
                    <a:pt x="6827" y="156047"/>
                  </a:lnTo>
                  <a:lnTo>
                    <a:pt x="3048" y="104381"/>
                  </a:lnTo>
                  <a:lnTo>
                    <a:pt x="765" y="523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D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1535" y="1563662"/>
              <a:ext cx="1280160" cy="1649730"/>
            </a:xfrm>
            <a:custGeom>
              <a:avLst/>
              <a:gdLst/>
              <a:ahLst/>
              <a:cxnLst/>
              <a:rect l="l" t="t" r="r" b="b"/>
              <a:pathLst>
                <a:path w="1280160" h="1649730">
                  <a:moveTo>
                    <a:pt x="1279971" y="0"/>
                  </a:moveTo>
                  <a:lnTo>
                    <a:pt x="1220768" y="1616"/>
                  </a:lnTo>
                  <a:lnTo>
                    <a:pt x="1161691" y="6461"/>
                  </a:lnTo>
                  <a:lnTo>
                    <a:pt x="1117946" y="12130"/>
                  </a:lnTo>
                  <a:lnTo>
                    <a:pt x="1074707" y="19483"/>
                  </a:lnTo>
                  <a:lnTo>
                    <a:pt x="1031996" y="28490"/>
                  </a:lnTo>
                  <a:lnTo>
                    <a:pt x="989835" y="39121"/>
                  </a:lnTo>
                  <a:lnTo>
                    <a:pt x="948244" y="51344"/>
                  </a:lnTo>
                  <a:lnTo>
                    <a:pt x="907246" y="65129"/>
                  </a:lnTo>
                  <a:lnTo>
                    <a:pt x="866863" y="80445"/>
                  </a:lnTo>
                  <a:lnTo>
                    <a:pt x="827115" y="97263"/>
                  </a:lnTo>
                  <a:lnTo>
                    <a:pt x="788024" y="115550"/>
                  </a:lnTo>
                  <a:lnTo>
                    <a:pt x="749612" y="135277"/>
                  </a:lnTo>
                  <a:lnTo>
                    <a:pt x="711900" y="156414"/>
                  </a:lnTo>
                  <a:lnTo>
                    <a:pt x="674910" y="178929"/>
                  </a:lnTo>
                  <a:lnTo>
                    <a:pt x="638663" y="202792"/>
                  </a:lnTo>
                  <a:lnTo>
                    <a:pt x="603181" y="227972"/>
                  </a:lnTo>
                  <a:lnTo>
                    <a:pt x="568485" y="254439"/>
                  </a:lnTo>
                  <a:lnTo>
                    <a:pt x="534597" y="282162"/>
                  </a:lnTo>
                  <a:lnTo>
                    <a:pt x="501538" y="311110"/>
                  </a:lnTo>
                  <a:lnTo>
                    <a:pt x="469330" y="341254"/>
                  </a:lnTo>
                  <a:lnTo>
                    <a:pt x="437995" y="372562"/>
                  </a:lnTo>
                  <a:lnTo>
                    <a:pt x="407553" y="405004"/>
                  </a:lnTo>
                  <a:lnTo>
                    <a:pt x="378027" y="438549"/>
                  </a:lnTo>
                  <a:lnTo>
                    <a:pt x="349438" y="473167"/>
                  </a:lnTo>
                  <a:lnTo>
                    <a:pt x="321807" y="508827"/>
                  </a:lnTo>
                  <a:lnTo>
                    <a:pt x="295157" y="545498"/>
                  </a:lnTo>
                  <a:lnTo>
                    <a:pt x="269508" y="583150"/>
                  </a:lnTo>
                  <a:lnTo>
                    <a:pt x="244882" y="621752"/>
                  </a:lnTo>
                  <a:lnTo>
                    <a:pt x="221300" y="661274"/>
                  </a:lnTo>
                  <a:lnTo>
                    <a:pt x="198785" y="701685"/>
                  </a:lnTo>
                  <a:lnTo>
                    <a:pt x="177358" y="742955"/>
                  </a:lnTo>
                  <a:lnTo>
                    <a:pt x="157039" y="785053"/>
                  </a:lnTo>
                  <a:lnTo>
                    <a:pt x="137851" y="827948"/>
                  </a:lnTo>
                  <a:lnTo>
                    <a:pt x="119816" y="871609"/>
                  </a:lnTo>
                  <a:lnTo>
                    <a:pt x="102954" y="916007"/>
                  </a:lnTo>
                  <a:lnTo>
                    <a:pt x="87288" y="961111"/>
                  </a:lnTo>
                  <a:lnTo>
                    <a:pt x="72838" y="1006889"/>
                  </a:lnTo>
                  <a:lnTo>
                    <a:pt x="59626" y="1053312"/>
                  </a:lnTo>
                  <a:lnTo>
                    <a:pt x="47675" y="1100348"/>
                  </a:lnTo>
                  <a:lnTo>
                    <a:pt x="37005" y="1147968"/>
                  </a:lnTo>
                  <a:lnTo>
                    <a:pt x="27637" y="1196141"/>
                  </a:lnTo>
                  <a:lnTo>
                    <a:pt x="19594" y="1244835"/>
                  </a:lnTo>
                  <a:lnTo>
                    <a:pt x="12898" y="1294021"/>
                  </a:lnTo>
                  <a:lnTo>
                    <a:pt x="7568" y="1343668"/>
                  </a:lnTo>
                  <a:lnTo>
                    <a:pt x="3627" y="1393745"/>
                  </a:lnTo>
                  <a:lnTo>
                    <a:pt x="1097" y="1444222"/>
                  </a:lnTo>
                  <a:lnTo>
                    <a:pt x="0" y="1495067"/>
                  </a:lnTo>
                  <a:lnTo>
                    <a:pt x="355" y="1546252"/>
                  </a:lnTo>
                  <a:lnTo>
                    <a:pt x="2186" y="1597744"/>
                  </a:lnTo>
                  <a:lnTo>
                    <a:pt x="5513" y="1649514"/>
                  </a:lnTo>
                  <a:lnTo>
                    <a:pt x="10435" y="1596856"/>
                  </a:lnTo>
                  <a:lnTo>
                    <a:pt x="16852" y="1544793"/>
                  </a:lnTo>
                  <a:lnTo>
                    <a:pt x="24738" y="1493354"/>
                  </a:lnTo>
                  <a:lnTo>
                    <a:pt x="34065" y="1442568"/>
                  </a:lnTo>
                  <a:lnTo>
                    <a:pt x="44807" y="1392464"/>
                  </a:lnTo>
                  <a:lnTo>
                    <a:pt x="56937" y="1343070"/>
                  </a:lnTo>
                  <a:lnTo>
                    <a:pt x="70427" y="1294417"/>
                  </a:lnTo>
                  <a:lnTo>
                    <a:pt x="85251" y="1246532"/>
                  </a:lnTo>
                  <a:lnTo>
                    <a:pt x="101382" y="1199445"/>
                  </a:lnTo>
                  <a:lnTo>
                    <a:pt x="118793" y="1153185"/>
                  </a:lnTo>
                  <a:lnTo>
                    <a:pt x="137457" y="1107781"/>
                  </a:lnTo>
                  <a:lnTo>
                    <a:pt x="157347" y="1063261"/>
                  </a:lnTo>
                  <a:lnTo>
                    <a:pt x="178436" y="1019655"/>
                  </a:lnTo>
                  <a:lnTo>
                    <a:pt x="200697" y="976991"/>
                  </a:lnTo>
                  <a:lnTo>
                    <a:pt x="224104" y="935299"/>
                  </a:lnTo>
                  <a:lnTo>
                    <a:pt x="248628" y="894608"/>
                  </a:lnTo>
                  <a:lnTo>
                    <a:pt x="274245" y="854946"/>
                  </a:lnTo>
                  <a:lnTo>
                    <a:pt x="300925" y="816343"/>
                  </a:lnTo>
                  <a:lnTo>
                    <a:pt x="328643" y="778827"/>
                  </a:lnTo>
                  <a:lnTo>
                    <a:pt x="357371" y="742427"/>
                  </a:lnTo>
                  <a:lnTo>
                    <a:pt x="387083" y="707173"/>
                  </a:lnTo>
                  <a:lnTo>
                    <a:pt x="417752" y="673093"/>
                  </a:lnTo>
                  <a:lnTo>
                    <a:pt x="449350" y="640216"/>
                  </a:lnTo>
                  <a:lnTo>
                    <a:pt x="481852" y="608572"/>
                  </a:lnTo>
                  <a:lnTo>
                    <a:pt x="515229" y="578189"/>
                  </a:lnTo>
                  <a:lnTo>
                    <a:pt x="549454" y="549096"/>
                  </a:lnTo>
                  <a:lnTo>
                    <a:pt x="584502" y="521323"/>
                  </a:lnTo>
                  <a:lnTo>
                    <a:pt x="620345" y="494897"/>
                  </a:lnTo>
                  <a:lnTo>
                    <a:pt x="656956" y="469849"/>
                  </a:lnTo>
                  <a:lnTo>
                    <a:pt x="694308" y="446207"/>
                  </a:lnTo>
                  <a:lnTo>
                    <a:pt x="732374" y="423999"/>
                  </a:lnTo>
                  <a:lnTo>
                    <a:pt x="771128" y="403256"/>
                  </a:lnTo>
                  <a:lnTo>
                    <a:pt x="810542" y="384006"/>
                  </a:lnTo>
                  <a:lnTo>
                    <a:pt x="850589" y="366278"/>
                  </a:lnTo>
                  <a:lnTo>
                    <a:pt x="891243" y="350100"/>
                  </a:lnTo>
                  <a:lnTo>
                    <a:pt x="932476" y="335503"/>
                  </a:lnTo>
                  <a:lnTo>
                    <a:pt x="974262" y="322514"/>
                  </a:lnTo>
                  <a:lnTo>
                    <a:pt x="1016573" y="311164"/>
                  </a:lnTo>
                  <a:lnTo>
                    <a:pt x="1059383" y="301480"/>
                  </a:lnTo>
                  <a:lnTo>
                    <a:pt x="1102665" y="293491"/>
                  </a:lnTo>
                  <a:lnTo>
                    <a:pt x="1146392" y="287228"/>
                  </a:lnTo>
                  <a:lnTo>
                    <a:pt x="1190536" y="282718"/>
                  </a:lnTo>
                  <a:lnTo>
                    <a:pt x="1235072" y="279991"/>
                  </a:lnTo>
                  <a:lnTo>
                    <a:pt x="1279971" y="279076"/>
                  </a:lnTo>
                  <a:lnTo>
                    <a:pt x="1279971" y="0"/>
                  </a:lnTo>
                  <a:close/>
                </a:path>
              </a:pathLst>
            </a:custGeom>
            <a:solidFill>
              <a:srgbClr val="0031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41571" y="1563660"/>
              <a:ext cx="1280160" cy="3347720"/>
            </a:xfrm>
            <a:custGeom>
              <a:avLst/>
              <a:gdLst/>
              <a:ahLst/>
              <a:cxnLst/>
              <a:rect l="l" t="t" r="r" b="b"/>
              <a:pathLst>
                <a:path w="1280160" h="3347720">
                  <a:moveTo>
                    <a:pt x="0" y="1509976"/>
                  </a:moveTo>
                  <a:lnTo>
                    <a:pt x="765" y="1562328"/>
                  </a:lnTo>
                  <a:lnTo>
                    <a:pt x="3048" y="1614357"/>
                  </a:lnTo>
                  <a:lnTo>
                    <a:pt x="6827" y="1666023"/>
                  </a:lnTo>
                  <a:lnTo>
                    <a:pt x="12084" y="1717292"/>
                  </a:lnTo>
                  <a:lnTo>
                    <a:pt x="18797" y="1768125"/>
                  </a:lnTo>
                  <a:lnTo>
                    <a:pt x="26948" y="1818487"/>
                  </a:lnTo>
                  <a:lnTo>
                    <a:pt x="36514" y="1868341"/>
                  </a:lnTo>
                  <a:lnTo>
                    <a:pt x="47477" y="1917649"/>
                  </a:lnTo>
                  <a:lnTo>
                    <a:pt x="59815" y="1966375"/>
                  </a:lnTo>
                  <a:lnTo>
                    <a:pt x="73510" y="2014482"/>
                  </a:lnTo>
                  <a:lnTo>
                    <a:pt x="88540" y="2061934"/>
                  </a:lnTo>
                  <a:lnTo>
                    <a:pt x="104886" y="2108694"/>
                  </a:lnTo>
                  <a:lnTo>
                    <a:pt x="122528" y="2154725"/>
                  </a:lnTo>
                  <a:lnTo>
                    <a:pt x="141444" y="2199990"/>
                  </a:lnTo>
                  <a:lnTo>
                    <a:pt x="161616" y="2244453"/>
                  </a:lnTo>
                  <a:lnTo>
                    <a:pt x="183022" y="2288077"/>
                  </a:lnTo>
                  <a:lnTo>
                    <a:pt x="205643" y="2330825"/>
                  </a:lnTo>
                  <a:lnTo>
                    <a:pt x="229458" y="2372660"/>
                  </a:lnTo>
                  <a:lnTo>
                    <a:pt x="254448" y="2413545"/>
                  </a:lnTo>
                  <a:lnTo>
                    <a:pt x="280592" y="2453444"/>
                  </a:lnTo>
                  <a:lnTo>
                    <a:pt x="307870" y="2492321"/>
                  </a:lnTo>
                  <a:lnTo>
                    <a:pt x="336261" y="2530138"/>
                  </a:lnTo>
                  <a:lnTo>
                    <a:pt x="365747" y="2566858"/>
                  </a:lnTo>
                  <a:lnTo>
                    <a:pt x="396305" y="2602445"/>
                  </a:lnTo>
                  <a:lnTo>
                    <a:pt x="427917" y="2636862"/>
                  </a:lnTo>
                  <a:lnTo>
                    <a:pt x="460562" y="2670073"/>
                  </a:lnTo>
                  <a:lnTo>
                    <a:pt x="494220" y="2702040"/>
                  </a:lnTo>
                  <a:lnTo>
                    <a:pt x="528871" y="2732727"/>
                  </a:lnTo>
                  <a:lnTo>
                    <a:pt x="564494" y="2762097"/>
                  </a:lnTo>
                  <a:lnTo>
                    <a:pt x="601070" y="2790113"/>
                  </a:lnTo>
                  <a:lnTo>
                    <a:pt x="638577" y="2816739"/>
                  </a:lnTo>
                  <a:lnTo>
                    <a:pt x="676997" y="2841938"/>
                  </a:lnTo>
                  <a:lnTo>
                    <a:pt x="716309" y="2865673"/>
                  </a:lnTo>
                  <a:lnTo>
                    <a:pt x="756492" y="2887908"/>
                  </a:lnTo>
                  <a:lnTo>
                    <a:pt x="756494" y="2707465"/>
                  </a:lnTo>
                  <a:lnTo>
                    <a:pt x="1279935" y="3159492"/>
                  </a:lnTo>
                  <a:lnTo>
                    <a:pt x="756494" y="3347431"/>
                  </a:lnTo>
                  <a:lnTo>
                    <a:pt x="756494" y="3166984"/>
                  </a:lnTo>
                  <a:lnTo>
                    <a:pt x="716311" y="3144749"/>
                  </a:lnTo>
                  <a:lnTo>
                    <a:pt x="676999" y="3121014"/>
                  </a:lnTo>
                  <a:lnTo>
                    <a:pt x="638579" y="3095816"/>
                  </a:lnTo>
                  <a:lnTo>
                    <a:pt x="601071" y="3069190"/>
                  </a:lnTo>
                  <a:lnTo>
                    <a:pt x="564496" y="3041173"/>
                  </a:lnTo>
                  <a:lnTo>
                    <a:pt x="528872" y="3011803"/>
                  </a:lnTo>
                  <a:lnTo>
                    <a:pt x="494222" y="2981117"/>
                  </a:lnTo>
                  <a:lnTo>
                    <a:pt x="460564" y="2949149"/>
                  </a:lnTo>
                  <a:lnTo>
                    <a:pt x="427919" y="2915939"/>
                  </a:lnTo>
                  <a:lnTo>
                    <a:pt x="396307" y="2881522"/>
                  </a:lnTo>
                  <a:lnTo>
                    <a:pt x="365748" y="2845935"/>
                  </a:lnTo>
                  <a:lnTo>
                    <a:pt x="336263" y="2809214"/>
                  </a:lnTo>
                  <a:lnTo>
                    <a:pt x="307871" y="2771398"/>
                  </a:lnTo>
                  <a:lnTo>
                    <a:pt x="280593" y="2732521"/>
                  </a:lnTo>
                  <a:lnTo>
                    <a:pt x="254449" y="2692622"/>
                  </a:lnTo>
                  <a:lnTo>
                    <a:pt x="229460" y="2651736"/>
                  </a:lnTo>
                  <a:lnTo>
                    <a:pt x="205644" y="2609901"/>
                  </a:lnTo>
                  <a:lnTo>
                    <a:pt x="183023" y="2567154"/>
                  </a:lnTo>
                  <a:lnTo>
                    <a:pt x="161617" y="2523530"/>
                  </a:lnTo>
                  <a:lnTo>
                    <a:pt x="141446" y="2479067"/>
                  </a:lnTo>
                  <a:lnTo>
                    <a:pt x="122529" y="2433802"/>
                  </a:lnTo>
                  <a:lnTo>
                    <a:pt x="104888" y="2387771"/>
                  </a:lnTo>
                  <a:lnTo>
                    <a:pt x="88542" y="2341011"/>
                  </a:lnTo>
                  <a:lnTo>
                    <a:pt x="73512" y="2293559"/>
                  </a:lnTo>
                  <a:lnTo>
                    <a:pt x="59817" y="2245451"/>
                  </a:lnTo>
                  <a:lnTo>
                    <a:pt x="47478" y="2196725"/>
                  </a:lnTo>
                  <a:lnTo>
                    <a:pt x="36515" y="2147417"/>
                  </a:lnTo>
                  <a:lnTo>
                    <a:pt x="26949" y="2097564"/>
                  </a:lnTo>
                  <a:lnTo>
                    <a:pt x="18799" y="2047202"/>
                  </a:lnTo>
                  <a:lnTo>
                    <a:pt x="12085" y="1996368"/>
                  </a:lnTo>
                  <a:lnTo>
                    <a:pt x="6829" y="1945100"/>
                  </a:lnTo>
                  <a:lnTo>
                    <a:pt x="3049" y="1893433"/>
                  </a:lnTo>
                  <a:lnTo>
                    <a:pt x="766" y="1841405"/>
                  </a:lnTo>
                  <a:lnTo>
                    <a:pt x="1" y="1789052"/>
                  </a:lnTo>
                  <a:lnTo>
                    <a:pt x="0" y="1509976"/>
                  </a:lnTo>
                  <a:lnTo>
                    <a:pt x="742" y="1458065"/>
                  </a:lnTo>
                  <a:lnTo>
                    <a:pt x="2952" y="1406593"/>
                  </a:lnTo>
                  <a:lnTo>
                    <a:pt x="6608" y="1355589"/>
                  </a:lnTo>
                  <a:lnTo>
                    <a:pt x="11684" y="1305081"/>
                  </a:lnTo>
                  <a:lnTo>
                    <a:pt x="18157" y="1255096"/>
                  </a:lnTo>
                  <a:lnTo>
                    <a:pt x="26003" y="1205663"/>
                  </a:lnTo>
                  <a:lnTo>
                    <a:pt x="35199" y="1156809"/>
                  </a:lnTo>
                  <a:lnTo>
                    <a:pt x="45720" y="1108564"/>
                  </a:lnTo>
                  <a:lnTo>
                    <a:pt x="57543" y="1060955"/>
                  </a:lnTo>
                  <a:lnTo>
                    <a:pt x="70644" y="1014010"/>
                  </a:lnTo>
                  <a:lnTo>
                    <a:pt x="84998" y="967757"/>
                  </a:lnTo>
                  <a:lnTo>
                    <a:pt x="100583" y="922225"/>
                  </a:lnTo>
                  <a:lnTo>
                    <a:pt x="117374" y="877441"/>
                  </a:lnTo>
                  <a:lnTo>
                    <a:pt x="135348" y="833434"/>
                  </a:lnTo>
                  <a:lnTo>
                    <a:pt x="154481" y="790231"/>
                  </a:lnTo>
                  <a:lnTo>
                    <a:pt x="174748" y="747862"/>
                  </a:lnTo>
                  <a:lnTo>
                    <a:pt x="196127" y="706353"/>
                  </a:lnTo>
                  <a:lnTo>
                    <a:pt x="218592" y="665734"/>
                  </a:lnTo>
                  <a:lnTo>
                    <a:pt x="242121" y="626031"/>
                  </a:lnTo>
                  <a:lnTo>
                    <a:pt x="266690" y="587274"/>
                  </a:lnTo>
                  <a:lnTo>
                    <a:pt x="292274" y="549491"/>
                  </a:lnTo>
                  <a:lnTo>
                    <a:pt x="318851" y="512708"/>
                  </a:lnTo>
                  <a:lnTo>
                    <a:pt x="346395" y="476956"/>
                  </a:lnTo>
                  <a:lnTo>
                    <a:pt x="374884" y="442261"/>
                  </a:lnTo>
                  <a:lnTo>
                    <a:pt x="404293" y="408652"/>
                  </a:lnTo>
                  <a:lnTo>
                    <a:pt x="434599" y="376157"/>
                  </a:lnTo>
                  <a:lnTo>
                    <a:pt x="465777" y="344805"/>
                  </a:lnTo>
                  <a:lnTo>
                    <a:pt x="497804" y="314622"/>
                  </a:lnTo>
                  <a:lnTo>
                    <a:pt x="530657" y="285638"/>
                  </a:lnTo>
                  <a:lnTo>
                    <a:pt x="564311" y="257880"/>
                  </a:lnTo>
                  <a:lnTo>
                    <a:pt x="598742" y="231376"/>
                  </a:lnTo>
                  <a:lnTo>
                    <a:pt x="633927" y="206155"/>
                  </a:lnTo>
                  <a:lnTo>
                    <a:pt x="669841" y="182245"/>
                  </a:lnTo>
                  <a:lnTo>
                    <a:pt x="706462" y="159674"/>
                  </a:lnTo>
                  <a:lnTo>
                    <a:pt x="743765" y="138470"/>
                  </a:lnTo>
                  <a:lnTo>
                    <a:pt x="781726" y="118661"/>
                  </a:lnTo>
                  <a:lnTo>
                    <a:pt x="820322" y="100275"/>
                  </a:lnTo>
                  <a:lnTo>
                    <a:pt x="859528" y="83340"/>
                  </a:lnTo>
                  <a:lnTo>
                    <a:pt x="899321" y="67885"/>
                  </a:lnTo>
                  <a:lnTo>
                    <a:pt x="939677" y="53937"/>
                  </a:lnTo>
                  <a:lnTo>
                    <a:pt x="980572" y="41525"/>
                  </a:lnTo>
                  <a:lnTo>
                    <a:pt x="1021983" y="30677"/>
                  </a:lnTo>
                  <a:lnTo>
                    <a:pt x="1063885" y="21420"/>
                  </a:lnTo>
                  <a:lnTo>
                    <a:pt x="1106255" y="13784"/>
                  </a:lnTo>
                  <a:lnTo>
                    <a:pt x="1149069" y="7795"/>
                  </a:lnTo>
                  <a:lnTo>
                    <a:pt x="1192302" y="3483"/>
                  </a:lnTo>
                  <a:lnTo>
                    <a:pt x="1235932" y="875"/>
                  </a:lnTo>
                  <a:lnTo>
                    <a:pt x="1279935" y="0"/>
                  </a:lnTo>
                  <a:lnTo>
                    <a:pt x="1279935" y="279077"/>
                  </a:lnTo>
                  <a:lnTo>
                    <a:pt x="1235035" y="279992"/>
                  </a:lnTo>
                  <a:lnTo>
                    <a:pt x="1190500" y="282719"/>
                  </a:lnTo>
                  <a:lnTo>
                    <a:pt x="1146355" y="287229"/>
                  </a:lnTo>
                  <a:lnTo>
                    <a:pt x="1102629" y="293493"/>
                  </a:lnTo>
                  <a:lnTo>
                    <a:pt x="1059347" y="301481"/>
                  </a:lnTo>
                  <a:lnTo>
                    <a:pt x="1016537" y="311165"/>
                  </a:lnTo>
                  <a:lnTo>
                    <a:pt x="974225" y="322515"/>
                  </a:lnTo>
                  <a:lnTo>
                    <a:pt x="932439" y="335504"/>
                  </a:lnTo>
                  <a:lnTo>
                    <a:pt x="891206" y="350101"/>
                  </a:lnTo>
                  <a:lnTo>
                    <a:pt x="850553" y="366279"/>
                  </a:lnTo>
                  <a:lnTo>
                    <a:pt x="810505" y="384007"/>
                  </a:lnTo>
                  <a:lnTo>
                    <a:pt x="771092" y="403257"/>
                  </a:lnTo>
                  <a:lnTo>
                    <a:pt x="732338" y="424000"/>
                  </a:lnTo>
                  <a:lnTo>
                    <a:pt x="694272" y="446208"/>
                  </a:lnTo>
                  <a:lnTo>
                    <a:pt x="656920" y="469850"/>
                  </a:lnTo>
                  <a:lnTo>
                    <a:pt x="620309" y="494898"/>
                  </a:lnTo>
                  <a:lnTo>
                    <a:pt x="584466" y="521324"/>
                  </a:lnTo>
                  <a:lnTo>
                    <a:pt x="549418" y="549097"/>
                  </a:lnTo>
                  <a:lnTo>
                    <a:pt x="515192" y="578190"/>
                  </a:lnTo>
                  <a:lnTo>
                    <a:pt x="481815" y="608573"/>
                  </a:lnTo>
                  <a:lnTo>
                    <a:pt x="449314" y="640218"/>
                  </a:lnTo>
                  <a:lnTo>
                    <a:pt x="417716" y="673094"/>
                  </a:lnTo>
                  <a:lnTo>
                    <a:pt x="387047" y="707174"/>
                  </a:lnTo>
                  <a:lnTo>
                    <a:pt x="357335" y="742428"/>
                  </a:lnTo>
                  <a:lnTo>
                    <a:pt x="328606" y="778828"/>
                  </a:lnTo>
                  <a:lnTo>
                    <a:pt x="300888" y="816344"/>
                  </a:lnTo>
                  <a:lnTo>
                    <a:pt x="274208" y="854947"/>
                  </a:lnTo>
                  <a:lnTo>
                    <a:pt x="248592" y="894609"/>
                  </a:lnTo>
                  <a:lnTo>
                    <a:pt x="224067" y="935301"/>
                  </a:lnTo>
                  <a:lnTo>
                    <a:pt x="200661" y="976993"/>
                  </a:lnTo>
                  <a:lnTo>
                    <a:pt x="178400" y="1019656"/>
                  </a:lnTo>
                  <a:lnTo>
                    <a:pt x="157311" y="1063262"/>
                  </a:lnTo>
                  <a:lnTo>
                    <a:pt x="137421" y="1107782"/>
                  </a:lnTo>
                  <a:lnTo>
                    <a:pt x="118757" y="1153186"/>
                  </a:lnTo>
                  <a:lnTo>
                    <a:pt x="101346" y="1199447"/>
                  </a:lnTo>
                  <a:lnTo>
                    <a:pt x="85215" y="1246533"/>
                  </a:lnTo>
                  <a:lnTo>
                    <a:pt x="70391" y="1294418"/>
                  </a:lnTo>
                  <a:lnTo>
                    <a:pt x="56900" y="1343071"/>
                  </a:lnTo>
                  <a:lnTo>
                    <a:pt x="44771" y="1392465"/>
                  </a:lnTo>
                  <a:lnTo>
                    <a:pt x="34029" y="1442569"/>
                  </a:lnTo>
                  <a:lnTo>
                    <a:pt x="24701" y="1493355"/>
                  </a:lnTo>
                  <a:lnTo>
                    <a:pt x="16816" y="1544794"/>
                  </a:lnTo>
                  <a:lnTo>
                    <a:pt x="10398" y="1596857"/>
                  </a:lnTo>
                  <a:lnTo>
                    <a:pt x="5476" y="1649515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99460" y="1409505"/>
              <a:ext cx="1344295" cy="1932305"/>
            </a:xfrm>
            <a:custGeom>
              <a:avLst/>
              <a:gdLst/>
              <a:ahLst/>
              <a:cxnLst/>
              <a:rect l="l" t="t" r="r" b="b"/>
              <a:pathLst>
                <a:path w="1344295" h="1932304">
                  <a:moveTo>
                    <a:pt x="458452" y="0"/>
                  </a:moveTo>
                  <a:lnTo>
                    <a:pt x="0" y="243587"/>
                  </a:lnTo>
                  <a:lnTo>
                    <a:pt x="458452" y="672019"/>
                  </a:lnTo>
                  <a:lnTo>
                    <a:pt x="458453" y="483320"/>
                  </a:lnTo>
                  <a:lnTo>
                    <a:pt x="501163" y="502031"/>
                  </a:lnTo>
                  <a:lnTo>
                    <a:pt x="543074" y="522277"/>
                  </a:lnTo>
                  <a:lnTo>
                    <a:pt x="584164" y="544023"/>
                  </a:lnTo>
                  <a:lnTo>
                    <a:pt x="624414" y="567234"/>
                  </a:lnTo>
                  <a:lnTo>
                    <a:pt x="663801" y="591878"/>
                  </a:lnTo>
                  <a:lnTo>
                    <a:pt x="702306" y="617919"/>
                  </a:lnTo>
                  <a:lnTo>
                    <a:pt x="739906" y="645324"/>
                  </a:lnTo>
                  <a:lnTo>
                    <a:pt x="776582" y="674058"/>
                  </a:lnTo>
                  <a:lnTo>
                    <a:pt x="812313" y="704087"/>
                  </a:lnTo>
                  <a:lnTo>
                    <a:pt x="847077" y="735377"/>
                  </a:lnTo>
                  <a:lnTo>
                    <a:pt x="880854" y="767893"/>
                  </a:lnTo>
                  <a:lnTo>
                    <a:pt x="913622" y="801603"/>
                  </a:lnTo>
                  <a:lnTo>
                    <a:pt x="945361" y="836470"/>
                  </a:lnTo>
                  <a:lnTo>
                    <a:pt x="976051" y="872462"/>
                  </a:lnTo>
                  <a:lnTo>
                    <a:pt x="1005669" y="909544"/>
                  </a:lnTo>
                  <a:lnTo>
                    <a:pt x="1034196" y="947682"/>
                  </a:lnTo>
                  <a:lnTo>
                    <a:pt x="1061609" y="986841"/>
                  </a:lnTo>
                  <a:lnTo>
                    <a:pt x="1087890" y="1026988"/>
                  </a:lnTo>
                  <a:lnTo>
                    <a:pt x="1113015" y="1068088"/>
                  </a:lnTo>
                  <a:lnTo>
                    <a:pt x="1136966" y="1110108"/>
                  </a:lnTo>
                  <a:lnTo>
                    <a:pt x="1159720" y="1153012"/>
                  </a:lnTo>
                  <a:lnTo>
                    <a:pt x="1181257" y="1196767"/>
                  </a:lnTo>
                  <a:lnTo>
                    <a:pt x="1201556" y="1241339"/>
                  </a:lnTo>
                  <a:lnTo>
                    <a:pt x="1220596" y="1286693"/>
                  </a:lnTo>
                  <a:lnTo>
                    <a:pt x="1238356" y="1332795"/>
                  </a:lnTo>
                  <a:lnTo>
                    <a:pt x="1254815" y="1379612"/>
                  </a:lnTo>
                  <a:lnTo>
                    <a:pt x="1269953" y="1427109"/>
                  </a:lnTo>
                  <a:lnTo>
                    <a:pt x="1283748" y="1475251"/>
                  </a:lnTo>
                  <a:lnTo>
                    <a:pt x="1296179" y="1524005"/>
                  </a:lnTo>
                  <a:lnTo>
                    <a:pt x="1307227" y="1573336"/>
                  </a:lnTo>
                  <a:lnTo>
                    <a:pt x="1316869" y="1623210"/>
                  </a:lnTo>
                  <a:lnTo>
                    <a:pt x="1325085" y="1673594"/>
                  </a:lnTo>
                  <a:lnTo>
                    <a:pt x="1331854" y="1724452"/>
                  </a:lnTo>
                  <a:lnTo>
                    <a:pt x="1337156" y="1775751"/>
                  </a:lnTo>
                  <a:lnTo>
                    <a:pt x="1340968" y="1827456"/>
                  </a:lnTo>
                  <a:lnTo>
                    <a:pt x="1343271" y="1879534"/>
                  </a:lnTo>
                  <a:lnTo>
                    <a:pt x="1344043" y="1931950"/>
                  </a:lnTo>
                  <a:lnTo>
                    <a:pt x="1344042" y="1637324"/>
                  </a:lnTo>
                  <a:lnTo>
                    <a:pt x="1343270" y="1584908"/>
                  </a:lnTo>
                  <a:lnTo>
                    <a:pt x="1340967" y="1532830"/>
                  </a:lnTo>
                  <a:lnTo>
                    <a:pt x="1337154" y="1481125"/>
                  </a:lnTo>
                  <a:lnTo>
                    <a:pt x="1331853" y="1429826"/>
                  </a:lnTo>
                  <a:lnTo>
                    <a:pt x="1325084" y="1378968"/>
                  </a:lnTo>
                  <a:lnTo>
                    <a:pt x="1316868" y="1328584"/>
                  </a:lnTo>
                  <a:lnTo>
                    <a:pt x="1307226" y="1278710"/>
                  </a:lnTo>
                  <a:lnTo>
                    <a:pt x="1296178" y="1229379"/>
                  </a:lnTo>
                  <a:lnTo>
                    <a:pt x="1283746" y="1180625"/>
                  </a:lnTo>
                  <a:lnTo>
                    <a:pt x="1269951" y="1132482"/>
                  </a:lnTo>
                  <a:lnTo>
                    <a:pt x="1254814" y="1084986"/>
                  </a:lnTo>
                  <a:lnTo>
                    <a:pt x="1238354" y="1038169"/>
                  </a:lnTo>
                  <a:lnTo>
                    <a:pt x="1220594" y="992067"/>
                  </a:lnTo>
                  <a:lnTo>
                    <a:pt x="1201554" y="946713"/>
                  </a:lnTo>
                  <a:lnTo>
                    <a:pt x="1181256" y="902141"/>
                  </a:lnTo>
                  <a:lnTo>
                    <a:pt x="1159719" y="858386"/>
                  </a:lnTo>
                  <a:lnTo>
                    <a:pt x="1136965" y="815482"/>
                  </a:lnTo>
                  <a:lnTo>
                    <a:pt x="1113014" y="773462"/>
                  </a:lnTo>
                  <a:lnTo>
                    <a:pt x="1087888" y="732362"/>
                  </a:lnTo>
                  <a:lnTo>
                    <a:pt x="1061608" y="692215"/>
                  </a:lnTo>
                  <a:lnTo>
                    <a:pt x="1034194" y="653056"/>
                  </a:lnTo>
                  <a:lnTo>
                    <a:pt x="1005668" y="614918"/>
                  </a:lnTo>
                  <a:lnTo>
                    <a:pt x="976049" y="577836"/>
                  </a:lnTo>
                  <a:lnTo>
                    <a:pt x="945360" y="541844"/>
                  </a:lnTo>
                  <a:lnTo>
                    <a:pt x="913621" y="506977"/>
                  </a:lnTo>
                  <a:lnTo>
                    <a:pt x="880852" y="473267"/>
                  </a:lnTo>
                  <a:lnTo>
                    <a:pt x="847076" y="440751"/>
                  </a:lnTo>
                  <a:lnTo>
                    <a:pt x="812312" y="409461"/>
                  </a:lnTo>
                  <a:lnTo>
                    <a:pt x="776581" y="379432"/>
                  </a:lnTo>
                  <a:lnTo>
                    <a:pt x="739905" y="350698"/>
                  </a:lnTo>
                  <a:lnTo>
                    <a:pt x="702304" y="323293"/>
                  </a:lnTo>
                  <a:lnTo>
                    <a:pt x="663800" y="297252"/>
                  </a:lnTo>
                  <a:lnTo>
                    <a:pt x="624412" y="272608"/>
                  </a:lnTo>
                  <a:lnTo>
                    <a:pt x="584163" y="249397"/>
                  </a:lnTo>
                  <a:lnTo>
                    <a:pt x="543072" y="227651"/>
                  </a:lnTo>
                  <a:lnTo>
                    <a:pt x="501162" y="207405"/>
                  </a:lnTo>
                  <a:lnTo>
                    <a:pt x="458452" y="188694"/>
                  </a:lnTo>
                  <a:lnTo>
                    <a:pt x="458452" y="0"/>
                  </a:lnTo>
                  <a:close/>
                </a:path>
              </a:pathLst>
            </a:custGeom>
            <a:solidFill>
              <a:srgbClr val="003D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99460" y="3194142"/>
              <a:ext cx="1344295" cy="1688464"/>
            </a:xfrm>
            <a:custGeom>
              <a:avLst/>
              <a:gdLst/>
              <a:ahLst/>
              <a:cxnLst/>
              <a:rect l="l" t="t" r="r" b="b"/>
              <a:pathLst>
                <a:path w="1344295" h="1688464">
                  <a:moveTo>
                    <a:pt x="1337889" y="0"/>
                  </a:moveTo>
                  <a:lnTo>
                    <a:pt x="1332848" y="51278"/>
                  </a:lnTo>
                  <a:lnTo>
                    <a:pt x="1326377" y="102000"/>
                  </a:lnTo>
                  <a:lnTo>
                    <a:pt x="1318502" y="152141"/>
                  </a:lnTo>
                  <a:lnTo>
                    <a:pt x="1309245" y="201674"/>
                  </a:lnTo>
                  <a:lnTo>
                    <a:pt x="1298633" y="250574"/>
                  </a:lnTo>
                  <a:lnTo>
                    <a:pt x="1286689" y="298815"/>
                  </a:lnTo>
                  <a:lnTo>
                    <a:pt x="1273439" y="346372"/>
                  </a:lnTo>
                  <a:lnTo>
                    <a:pt x="1258906" y="393219"/>
                  </a:lnTo>
                  <a:lnTo>
                    <a:pt x="1243116" y="439331"/>
                  </a:lnTo>
                  <a:lnTo>
                    <a:pt x="1226093" y="484681"/>
                  </a:lnTo>
                  <a:lnTo>
                    <a:pt x="1207862" y="529243"/>
                  </a:lnTo>
                  <a:lnTo>
                    <a:pt x="1188448" y="572994"/>
                  </a:lnTo>
                  <a:lnTo>
                    <a:pt x="1167874" y="615905"/>
                  </a:lnTo>
                  <a:lnTo>
                    <a:pt x="1146166" y="657953"/>
                  </a:lnTo>
                  <a:lnTo>
                    <a:pt x="1123349" y="699111"/>
                  </a:lnTo>
                  <a:lnTo>
                    <a:pt x="1099446" y="739354"/>
                  </a:lnTo>
                  <a:lnTo>
                    <a:pt x="1074483" y="778656"/>
                  </a:lnTo>
                  <a:lnTo>
                    <a:pt x="1048485" y="816991"/>
                  </a:lnTo>
                  <a:lnTo>
                    <a:pt x="1021475" y="854334"/>
                  </a:lnTo>
                  <a:lnTo>
                    <a:pt x="993478" y="890659"/>
                  </a:lnTo>
                  <a:lnTo>
                    <a:pt x="964520" y="925940"/>
                  </a:lnTo>
                  <a:lnTo>
                    <a:pt x="934624" y="960152"/>
                  </a:lnTo>
                  <a:lnTo>
                    <a:pt x="903816" y="993269"/>
                  </a:lnTo>
                  <a:lnTo>
                    <a:pt x="872120" y="1025266"/>
                  </a:lnTo>
                  <a:lnTo>
                    <a:pt x="839561" y="1056116"/>
                  </a:lnTo>
                  <a:lnTo>
                    <a:pt x="806162" y="1085794"/>
                  </a:lnTo>
                  <a:lnTo>
                    <a:pt x="771950" y="1114275"/>
                  </a:lnTo>
                  <a:lnTo>
                    <a:pt x="736948" y="1141532"/>
                  </a:lnTo>
                  <a:lnTo>
                    <a:pt x="701182" y="1167541"/>
                  </a:lnTo>
                  <a:lnTo>
                    <a:pt x="664675" y="1192275"/>
                  </a:lnTo>
                  <a:lnTo>
                    <a:pt x="627453" y="1215709"/>
                  </a:lnTo>
                  <a:lnTo>
                    <a:pt x="589539" y="1237816"/>
                  </a:lnTo>
                  <a:lnTo>
                    <a:pt x="550960" y="1258573"/>
                  </a:lnTo>
                  <a:lnTo>
                    <a:pt x="511739" y="1277952"/>
                  </a:lnTo>
                  <a:lnTo>
                    <a:pt x="471900" y="1295928"/>
                  </a:lnTo>
                  <a:lnTo>
                    <a:pt x="431470" y="1312476"/>
                  </a:lnTo>
                  <a:lnTo>
                    <a:pt x="390471" y="1327569"/>
                  </a:lnTo>
                  <a:lnTo>
                    <a:pt x="348930" y="1341183"/>
                  </a:lnTo>
                  <a:lnTo>
                    <a:pt x="306869" y="1353291"/>
                  </a:lnTo>
                  <a:lnTo>
                    <a:pt x="264315" y="1363868"/>
                  </a:lnTo>
                  <a:lnTo>
                    <a:pt x="221292" y="1372888"/>
                  </a:lnTo>
                  <a:lnTo>
                    <a:pt x="177824" y="1380326"/>
                  </a:lnTo>
                  <a:lnTo>
                    <a:pt x="133937" y="1386155"/>
                  </a:lnTo>
                  <a:lnTo>
                    <a:pt x="89653" y="1390351"/>
                  </a:lnTo>
                  <a:lnTo>
                    <a:pt x="44999" y="1392887"/>
                  </a:lnTo>
                  <a:lnTo>
                    <a:pt x="0" y="1393739"/>
                  </a:lnTo>
                  <a:lnTo>
                    <a:pt x="0" y="1688366"/>
                  </a:lnTo>
                  <a:lnTo>
                    <a:pt x="64314" y="1686601"/>
                  </a:lnTo>
                  <a:lnTo>
                    <a:pt x="128480" y="1681309"/>
                  </a:lnTo>
                  <a:lnTo>
                    <a:pt x="172574" y="1675626"/>
                  </a:lnTo>
                  <a:lnTo>
                    <a:pt x="216174" y="1668360"/>
                  </a:lnTo>
                  <a:lnTo>
                    <a:pt x="259260" y="1659538"/>
                  </a:lnTo>
                  <a:lnTo>
                    <a:pt x="301812" y="1649187"/>
                  </a:lnTo>
                  <a:lnTo>
                    <a:pt x="343811" y="1637336"/>
                  </a:lnTo>
                  <a:lnTo>
                    <a:pt x="385237" y="1624012"/>
                  </a:lnTo>
                  <a:lnTo>
                    <a:pt x="426069" y="1609243"/>
                  </a:lnTo>
                  <a:lnTo>
                    <a:pt x="466288" y="1593057"/>
                  </a:lnTo>
                  <a:lnTo>
                    <a:pt x="505874" y="1575480"/>
                  </a:lnTo>
                  <a:lnTo>
                    <a:pt x="544807" y="1556542"/>
                  </a:lnTo>
                  <a:lnTo>
                    <a:pt x="583067" y="1536269"/>
                  </a:lnTo>
                  <a:lnTo>
                    <a:pt x="620633" y="1514690"/>
                  </a:lnTo>
                  <a:lnTo>
                    <a:pt x="657487" y="1491831"/>
                  </a:lnTo>
                  <a:lnTo>
                    <a:pt x="693608" y="1467721"/>
                  </a:lnTo>
                  <a:lnTo>
                    <a:pt x="728977" y="1442388"/>
                  </a:lnTo>
                  <a:lnTo>
                    <a:pt x="763572" y="1415858"/>
                  </a:lnTo>
                  <a:lnTo>
                    <a:pt x="797376" y="1388161"/>
                  </a:lnTo>
                  <a:lnTo>
                    <a:pt x="830366" y="1359322"/>
                  </a:lnTo>
                  <a:lnTo>
                    <a:pt x="862525" y="1329371"/>
                  </a:lnTo>
                  <a:lnTo>
                    <a:pt x="893831" y="1298335"/>
                  </a:lnTo>
                  <a:lnTo>
                    <a:pt x="924265" y="1266241"/>
                  </a:lnTo>
                  <a:lnTo>
                    <a:pt x="953806" y="1233118"/>
                  </a:lnTo>
                  <a:lnTo>
                    <a:pt x="982436" y="1198992"/>
                  </a:lnTo>
                  <a:lnTo>
                    <a:pt x="1010134" y="1163892"/>
                  </a:lnTo>
                  <a:lnTo>
                    <a:pt x="1036880" y="1127845"/>
                  </a:lnTo>
                  <a:lnTo>
                    <a:pt x="1062654" y="1090880"/>
                  </a:lnTo>
                  <a:lnTo>
                    <a:pt x="1087436" y="1053023"/>
                  </a:lnTo>
                  <a:lnTo>
                    <a:pt x="1111206" y="1014302"/>
                  </a:lnTo>
                  <a:lnTo>
                    <a:pt x="1133945" y="974745"/>
                  </a:lnTo>
                  <a:lnTo>
                    <a:pt x="1155633" y="934380"/>
                  </a:lnTo>
                  <a:lnTo>
                    <a:pt x="1176249" y="893235"/>
                  </a:lnTo>
                  <a:lnTo>
                    <a:pt x="1195773" y="851337"/>
                  </a:lnTo>
                  <a:lnTo>
                    <a:pt x="1214187" y="808713"/>
                  </a:lnTo>
                  <a:lnTo>
                    <a:pt x="1231469" y="765392"/>
                  </a:lnTo>
                  <a:lnTo>
                    <a:pt x="1247600" y="721402"/>
                  </a:lnTo>
                  <a:lnTo>
                    <a:pt x="1262560" y="676769"/>
                  </a:lnTo>
                  <a:lnTo>
                    <a:pt x="1276329" y="631522"/>
                  </a:lnTo>
                  <a:lnTo>
                    <a:pt x="1288888" y="585688"/>
                  </a:lnTo>
                  <a:lnTo>
                    <a:pt x="1300215" y="539295"/>
                  </a:lnTo>
                  <a:lnTo>
                    <a:pt x="1310292" y="492371"/>
                  </a:lnTo>
                  <a:lnTo>
                    <a:pt x="1319098" y="444943"/>
                  </a:lnTo>
                  <a:lnTo>
                    <a:pt x="1326614" y="397039"/>
                  </a:lnTo>
                  <a:lnTo>
                    <a:pt x="1332819" y="348688"/>
                  </a:lnTo>
                  <a:lnTo>
                    <a:pt x="1337694" y="299915"/>
                  </a:lnTo>
                  <a:lnTo>
                    <a:pt x="1341218" y="250750"/>
                  </a:lnTo>
                  <a:lnTo>
                    <a:pt x="1343372" y="201219"/>
                  </a:lnTo>
                  <a:lnTo>
                    <a:pt x="1344136" y="151351"/>
                  </a:lnTo>
                  <a:lnTo>
                    <a:pt x="1343490" y="101173"/>
                  </a:lnTo>
                  <a:lnTo>
                    <a:pt x="1341414" y="50714"/>
                  </a:lnTo>
                  <a:lnTo>
                    <a:pt x="1337889" y="0"/>
                  </a:lnTo>
                  <a:close/>
                </a:path>
              </a:pathLst>
            </a:custGeom>
            <a:solidFill>
              <a:srgbClr val="0031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99459" y="1409505"/>
              <a:ext cx="1344295" cy="3473450"/>
            </a:xfrm>
            <a:custGeom>
              <a:avLst/>
              <a:gdLst/>
              <a:ahLst/>
              <a:cxnLst/>
              <a:rect l="l" t="t" r="r" b="b"/>
              <a:pathLst>
                <a:path w="1344295" h="3473450">
                  <a:moveTo>
                    <a:pt x="1344044" y="1931951"/>
                  </a:moveTo>
                  <a:lnTo>
                    <a:pt x="1343271" y="1879535"/>
                  </a:lnTo>
                  <a:lnTo>
                    <a:pt x="1340968" y="1827457"/>
                  </a:lnTo>
                  <a:lnTo>
                    <a:pt x="1337156" y="1775751"/>
                  </a:lnTo>
                  <a:lnTo>
                    <a:pt x="1331855" y="1724452"/>
                  </a:lnTo>
                  <a:lnTo>
                    <a:pt x="1325086" y="1673594"/>
                  </a:lnTo>
                  <a:lnTo>
                    <a:pt x="1316869" y="1623210"/>
                  </a:lnTo>
                  <a:lnTo>
                    <a:pt x="1307227" y="1573336"/>
                  </a:lnTo>
                  <a:lnTo>
                    <a:pt x="1296180" y="1524005"/>
                  </a:lnTo>
                  <a:lnTo>
                    <a:pt x="1283748" y="1475251"/>
                  </a:lnTo>
                  <a:lnTo>
                    <a:pt x="1269953" y="1427109"/>
                  </a:lnTo>
                  <a:lnTo>
                    <a:pt x="1254815" y="1379612"/>
                  </a:lnTo>
                  <a:lnTo>
                    <a:pt x="1238356" y="1332796"/>
                  </a:lnTo>
                  <a:lnTo>
                    <a:pt x="1220596" y="1286693"/>
                  </a:lnTo>
                  <a:lnTo>
                    <a:pt x="1201556" y="1241339"/>
                  </a:lnTo>
                  <a:lnTo>
                    <a:pt x="1181257" y="1196767"/>
                  </a:lnTo>
                  <a:lnTo>
                    <a:pt x="1159720" y="1153012"/>
                  </a:lnTo>
                  <a:lnTo>
                    <a:pt x="1136966" y="1110108"/>
                  </a:lnTo>
                  <a:lnTo>
                    <a:pt x="1113016" y="1068088"/>
                  </a:lnTo>
                  <a:lnTo>
                    <a:pt x="1087890" y="1026988"/>
                  </a:lnTo>
                  <a:lnTo>
                    <a:pt x="1061610" y="986841"/>
                  </a:lnTo>
                  <a:lnTo>
                    <a:pt x="1034196" y="947682"/>
                  </a:lnTo>
                  <a:lnTo>
                    <a:pt x="1005669" y="909544"/>
                  </a:lnTo>
                  <a:lnTo>
                    <a:pt x="976051" y="872462"/>
                  </a:lnTo>
                  <a:lnTo>
                    <a:pt x="945362" y="836470"/>
                  </a:lnTo>
                  <a:lnTo>
                    <a:pt x="913622" y="801603"/>
                  </a:lnTo>
                  <a:lnTo>
                    <a:pt x="880854" y="767894"/>
                  </a:lnTo>
                  <a:lnTo>
                    <a:pt x="847077" y="735377"/>
                  </a:lnTo>
                  <a:lnTo>
                    <a:pt x="812313" y="704087"/>
                  </a:lnTo>
                  <a:lnTo>
                    <a:pt x="776583" y="674058"/>
                  </a:lnTo>
                  <a:lnTo>
                    <a:pt x="739907" y="645324"/>
                  </a:lnTo>
                  <a:lnTo>
                    <a:pt x="702306" y="617919"/>
                  </a:lnTo>
                  <a:lnTo>
                    <a:pt x="663801" y="591878"/>
                  </a:lnTo>
                  <a:lnTo>
                    <a:pt x="624414" y="567234"/>
                  </a:lnTo>
                  <a:lnTo>
                    <a:pt x="584164" y="544023"/>
                  </a:lnTo>
                  <a:lnTo>
                    <a:pt x="543074" y="522277"/>
                  </a:lnTo>
                  <a:lnTo>
                    <a:pt x="501163" y="502031"/>
                  </a:lnTo>
                  <a:lnTo>
                    <a:pt x="458453" y="483320"/>
                  </a:lnTo>
                  <a:lnTo>
                    <a:pt x="458452" y="672018"/>
                  </a:lnTo>
                  <a:lnTo>
                    <a:pt x="0" y="243586"/>
                  </a:lnTo>
                  <a:lnTo>
                    <a:pt x="458452" y="0"/>
                  </a:lnTo>
                  <a:lnTo>
                    <a:pt x="458452" y="188693"/>
                  </a:lnTo>
                  <a:lnTo>
                    <a:pt x="501162" y="207404"/>
                  </a:lnTo>
                  <a:lnTo>
                    <a:pt x="543073" y="227650"/>
                  </a:lnTo>
                  <a:lnTo>
                    <a:pt x="584164" y="249396"/>
                  </a:lnTo>
                  <a:lnTo>
                    <a:pt x="624413" y="272608"/>
                  </a:lnTo>
                  <a:lnTo>
                    <a:pt x="663800" y="297251"/>
                  </a:lnTo>
                  <a:lnTo>
                    <a:pt x="702305" y="323293"/>
                  </a:lnTo>
                  <a:lnTo>
                    <a:pt x="739906" y="350697"/>
                  </a:lnTo>
                  <a:lnTo>
                    <a:pt x="776582" y="379431"/>
                  </a:lnTo>
                  <a:lnTo>
                    <a:pt x="812312" y="409460"/>
                  </a:lnTo>
                  <a:lnTo>
                    <a:pt x="847076" y="440750"/>
                  </a:lnTo>
                  <a:lnTo>
                    <a:pt x="880853" y="473267"/>
                  </a:lnTo>
                  <a:lnTo>
                    <a:pt x="913622" y="506976"/>
                  </a:lnTo>
                  <a:lnTo>
                    <a:pt x="945361" y="541844"/>
                  </a:lnTo>
                  <a:lnTo>
                    <a:pt x="976050" y="577836"/>
                  </a:lnTo>
                  <a:lnTo>
                    <a:pt x="1005669" y="614918"/>
                  </a:lnTo>
                  <a:lnTo>
                    <a:pt x="1034195" y="653056"/>
                  </a:lnTo>
                  <a:lnTo>
                    <a:pt x="1061609" y="692215"/>
                  </a:lnTo>
                  <a:lnTo>
                    <a:pt x="1087889" y="732362"/>
                  </a:lnTo>
                  <a:lnTo>
                    <a:pt x="1113015" y="773462"/>
                  </a:lnTo>
                  <a:lnTo>
                    <a:pt x="1136965" y="815481"/>
                  </a:lnTo>
                  <a:lnTo>
                    <a:pt x="1159719" y="858386"/>
                  </a:lnTo>
                  <a:lnTo>
                    <a:pt x="1181256" y="902141"/>
                  </a:lnTo>
                  <a:lnTo>
                    <a:pt x="1201555" y="946713"/>
                  </a:lnTo>
                  <a:lnTo>
                    <a:pt x="1220595" y="992067"/>
                  </a:lnTo>
                  <a:lnTo>
                    <a:pt x="1238355" y="1038169"/>
                  </a:lnTo>
                  <a:lnTo>
                    <a:pt x="1254814" y="1084986"/>
                  </a:lnTo>
                  <a:lnTo>
                    <a:pt x="1269952" y="1132482"/>
                  </a:lnTo>
                  <a:lnTo>
                    <a:pt x="1283747" y="1180624"/>
                  </a:lnTo>
                  <a:lnTo>
                    <a:pt x="1296179" y="1229378"/>
                  </a:lnTo>
                  <a:lnTo>
                    <a:pt x="1307226" y="1278709"/>
                  </a:lnTo>
                  <a:lnTo>
                    <a:pt x="1316869" y="1328584"/>
                  </a:lnTo>
                  <a:lnTo>
                    <a:pt x="1325085" y="1378967"/>
                  </a:lnTo>
                  <a:lnTo>
                    <a:pt x="1331854" y="1429825"/>
                  </a:lnTo>
                  <a:lnTo>
                    <a:pt x="1337155" y="1481124"/>
                  </a:lnTo>
                  <a:lnTo>
                    <a:pt x="1340968" y="1532830"/>
                  </a:lnTo>
                  <a:lnTo>
                    <a:pt x="1343270" y="1584908"/>
                  </a:lnTo>
                  <a:lnTo>
                    <a:pt x="1344043" y="1637324"/>
                  </a:lnTo>
                  <a:lnTo>
                    <a:pt x="1344044" y="1931951"/>
                  </a:lnTo>
                  <a:lnTo>
                    <a:pt x="1343296" y="1983853"/>
                  </a:lnTo>
                  <a:lnTo>
                    <a:pt x="1341067" y="2035325"/>
                  </a:lnTo>
                  <a:lnTo>
                    <a:pt x="1337383" y="2086341"/>
                  </a:lnTo>
                  <a:lnTo>
                    <a:pt x="1332264" y="2136874"/>
                  </a:lnTo>
                  <a:lnTo>
                    <a:pt x="1325737" y="2186896"/>
                  </a:lnTo>
                  <a:lnTo>
                    <a:pt x="1317823" y="2236380"/>
                  </a:lnTo>
                  <a:lnTo>
                    <a:pt x="1308546" y="2285300"/>
                  </a:lnTo>
                  <a:lnTo>
                    <a:pt x="1297931" y="2333628"/>
                  </a:lnTo>
                  <a:lnTo>
                    <a:pt x="1286000" y="2381338"/>
                  </a:lnTo>
                  <a:lnTo>
                    <a:pt x="1272776" y="2428402"/>
                  </a:lnTo>
                  <a:lnTo>
                    <a:pt x="1258285" y="2474794"/>
                  </a:lnTo>
                  <a:lnTo>
                    <a:pt x="1242548" y="2520487"/>
                  </a:lnTo>
                  <a:lnTo>
                    <a:pt x="1225590" y="2565453"/>
                  </a:lnTo>
                  <a:lnTo>
                    <a:pt x="1207433" y="2609666"/>
                  </a:lnTo>
                  <a:lnTo>
                    <a:pt x="1188103" y="2653099"/>
                  </a:lnTo>
                  <a:lnTo>
                    <a:pt x="1167621" y="2695724"/>
                  </a:lnTo>
                  <a:lnTo>
                    <a:pt x="1146012" y="2737516"/>
                  </a:lnTo>
                  <a:lnTo>
                    <a:pt x="1123299" y="2778446"/>
                  </a:lnTo>
                  <a:lnTo>
                    <a:pt x="1099506" y="2818488"/>
                  </a:lnTo>
                  <a:lnTo>
                    <a:pt x="1074656" y="2857615"/>
                  </a:lnTo>
                  <a:lnTo>
                    <a:pt x="1048772" y="2895800"/>
                  </a:lnTo>
                  <a:lnTo>
                    <a:pt x="1021879" y="2933016"/>
                  </a:lnTo>
                  <a:lnTo>
                    <a:pt x="993999" y="2969236"/>
                  </a:lnTo>
                  <a:lnTo>
                    <a:pt x="965157" y="3004432"/>
                  </a:lnTo>
                  <a:lnTo>
                    <a:pt x="935375" y="3038579"/>
                  </a:lnTo>
                  <a:lnTo>
                    <a:pt x="904678" y="3071649"/>
                  </a:lnTo>
                  <a:lnTo>
                    <a:pt x="873089" y="3103615"/>
                  </a:lnTo>
                  <a:lnTo>
                    <a:pt x="840630" y="3134451"/>
                  </a:lnTo>
                  <a:lnTo>
                    <a:pt x="807327" y="3164128"/>
                  </a:lnTo>
                  <a:lnTo>
                    <a:pt x="773202" y="3192621"/>
                  </a:lnTo>
                  <a:lnTo>
                    <a:pt x="738279" y="3219902"/>
                  </a:lnTo>
                  <a:lnTo>
                    <a:pt x="702581" y="3245944"/>
                  </a:lnTo>
                  <a:lnTo>
                    <a:pt x="666133" y="3270720"/>
                  </a:lnTo>
                  <a:lnTo>
                    <a:pt x="628956" y="3294204"/>
                  </a:lnTo>
                  <a:lnTo>
                    <a:pt x="591076" y="3316368"/>
                  </a:lnTo>
                  <a:lnTo>
                    <a:pt x="552515" y="3337186"/>
                  </a:lnTo>
                  <a:lnTo>
                    <a:pt x="513297" y="3356630"/>
                  </a:lnTo>
                  <a:lnTo>
                    <a:pt x="473446" y="3374673"/>
                  </a:lnTo>
                  <a:lnTo>
                    <a:pt x="432985" y="3391289"/>
                  </a:lnTo>
                  <a:lnTo>
                    <a:pt x="391937" y="3406451"/>
                  </a:lnTo>
                  <a:lnTo>
                    <a:pt x="350326" y="3420131"/>
                  </a:lnTo>
                  <a:lnTo>
                    <a:pt x="308176" y="3432302"/>
                  </a:lnTo>
                  <a:lnTo>
                    <a:pt x="265511" y="3442938"/>
                  </a:lnTo>
                  <a:lnTo>
                    <a:pt x="222352" y="3452012"/>
                  </a:lnTo>
                  <a:lnTo>
                    <a:pt x="178725" y="3459497"/>
                  </a:lnTo>
                  <a:lnTo>
                    <a:pt x="134653" y="3465365"/>
                  </a:lnTo>
                  <a:lnTo>
                    <a:pt x="90159" y="3469590"/>
                  </a:lnTo>
                  <a:lnTo>
                    <a:pt x="45267" y="3472145"/>
                  </a:lnTo>
                  <a:lnTo>
                    <a:pt x="0" y="3473003"/>
                  </a:lnTo>
                  <a:lnTo>
                    <a:pt x="0" y="3178375"/>
                  </a:lnTo>
                  <a:lnTo>
                    <a:pt x="44999" y="3177524"/>
                  </a:lnTo>
                  <a:lnTo>
                    <a:pt x="89653" y="3174988"/>
                  </a:lnTo>
                  <a:lnTo>
                    <a:pt x="133937" y="3170792"/>
                  </a:lnTo>
                  <a:lnTo>
                    <a:pt x="177824" y="3164963"/>
                  </a:lnTo>
                  <a:lnTo>
                    <a:pt x="221292" y="3157525"/>
                  </a:lnTo>
                  <a:lnTo>
                    <a:pt x="264315" y="3148505"/>
                  </a:lnTo>
                  <a:lnTo>
                    <a:pt x="306869" y="3137928"/>
                  </a:lnTo>
                  <a:lnTo>
                    <a:pt x="348930" y="3125820"/>
                  </a:lnTo>
                  <a:lnTo>
                    <a:pt x="390471" y="3112206"/>
                  </a:lnTo>
                  <a:lnTo>
                    <a:pt x="431470" y="3097113"/>
                  </a:lnTo>
                  <a:lnTo>
                    <a:pt x="471900" y="3080565"/>
                  </a:lnTo>
                  <a:lnTo>
                    <a:pt x="511739" y="3062589"/>
                  </a:lnTo>
                  <a:lnTo>
                    <a:pt x="550960" y="3043210"/>
                  </a:lnTo>
                  <a:lnTo>
                    <a:pt x="589539" y="3022453"/>
                  </a:lnTo>
                  <a:lnTo>
                    <a:pt x="627453" y="3000345"/>
                  </a:lnTo>
                  <a:lnTo>
                    <a:pt x="664675" y="2976912"/>
                  </a:lnTo>
                  <a:lnTo>
                    <a:pt x="701182" y="2952178"/>
                  </a:lnTo>
                  <a:lnTo>
                    <a:pt x="736949" y="2926169"/>
                  </a:lnTo>
                  <a:lnTo>
                    <a:pt x="771950" y="2898912"/>
                  </a:lnTo>
                  <a:lnTo>
                    <a:pt x="806163" y="2870431"/>
                  </a:lnTo>
                  <a:lnTo>
                    <a:pt x="839561" y="2840753"/>
                  </a:lnTo>
                  <a:lnTo>
                    <a:pt x="872120" y="2809903"/>
                  </a:lnTo>
                  <a:lnTo>
                    <a:pt x="903816" y="2777906"/>
                  </a:lnTo>
                  <a:lnTo>
                    <a:pt x="934625" y="2744789"/>
                  </a:lnTo>
                  <a:lnTo>
                    <a:pt x="964520" y="2710577"/>
                  </a:lnTo>
                  <a:lnTo>
                    <a:pt x="993478" y="2675296"/>
                  </a:lnTo>
                  <a:lnTo>
                    <a:pt x="1021475" y="2638971"/>
                  </a:lnTo>
                  <a:lnTo>
                    <a:pt x="1048485" y="2601628"/>
                  </a:lnTo>
                  <a:lnTo>
                    <a:pt x="1074483" y="2563293"/>
                  </a:lnTo>
                  <a:lnTo>
                    <a:pt x="1099446" y="2523991"/>
                  </a:lnTo>
                  <a:lnTo>
                    <a:pt x="1123349" y="2483748"/>
                  </a:lnTo>
                  <a:lnTo>
                    <a:pt x="1146166" y="2442590"/>
                  </a:lnTo>
                  <a:lnTo>
                    <a:pt x="1167874" y="2400542"/>
                  </a:lnTo>
                  <a:lnTo>
                    <a:pt x="1188448" y="2357630"/>
                  </a:lnTo>
                  <a:lnTo>
                    <a:pt x="1207862" y="2313880"/>
                  </a:lnTo>
                  <a:lnTo>
                    <a:pt x="1226093" y="2269317"/>
                  </a:lnTo>
                  <a:lnTo>
                    <a:pt x="1243116" y="2223968"/>
                  </a:lnTo>
                  <a:lnTo>
                    <a:pt x="1258906" y="2177856"/>
                  </a:lnTo>
                  <a:lnTo>
                    <a:pt x="1273439" y="2131009"/>
                  </a:lnTo>
                  <a:lnTo>
                    <a:pt x="1286689" y="2083452"/>
                  </a:lnTo>
                  <a:lnTo>
                    <a:pt x="1298633" y="2035211"/>
                  </a:lnTo>
                  <a:lnTo>
                    <a:pt x="1309245" y="1986311"/>
                  </a:lnTo>
                  <a:lnTo>
                    <a:pt x="1318502" y="1936778"/>
                  </a:lnTo>
                  <a:lnTo>
                    <a:pt x="1326377" y="1886637"/>
                  </a:lnTo>
                  <a:lnTo>
                    <a:pt x="1332848" y="1835915"/>
                  </a:lnTo>
                  <a:lnTo>
                    <a:pt x="1337888" y="1784637"/>
                  </a:lnTo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8159" y="2770631"/>
              <a:ext cx="1630680" cy="10485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19600" y="2773680"/>
              <a:ext cx="1417320" cy="109423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847846" y="3747293"/>
            <a:ext cx="2019300" cy="1161087"/>
          </a:xfrm>
          <a:prstGeom prst="rect">
            <a:avLst/>
          </a:prstGeom>
          <a:solidFill>
            <a:srgbClr val="5B9BD5"/>
          </a:solidFill>
        </p:spPr>
        <p:txBody>
          <a:bodyPr vert="horz" wrap="square" lIns="0" tIns="68580" rIns="0" bIns="0" rtlCol="0">
            <a:spAutoFit/>
          </a:bodyPr>
          <a:lstStyle/>
          <a:p>
            <a:pPr marL="256534" marR="335272" indent="847" algn="ctr">
              <a:lnSpc>
                <a:spcPct val="95200"/>
              </a:lnSpc>
              <a:spcBef>
                <a:spcPts val="540"/>
              </a:spcBef>
            </a:pPr>
            <a:r>
              <a:rPr sz="1867" spc="-13" dirty="0">
                <a:solidFill>
                  <a:srgbClr val="FFFFFF"/>
                </a:solidFill>
                <a:latin typeface="Calibri"/>
                <a:cs typeface="Calibri"/>
              </a:rPr>
              <a:t>Individualized </a:t>
            </a:r>
            <a:r>
              <a:rPr sz="1867" spc="-40" dirty="0">
                <a:solidFill>
                  <a:srgbClr val="FFFFFF"/>
                </a:solidFill>
                <a:latin typeface="Calibri"/>
                <a:cs typeface="Calibri"/>
              </a:rPr>
              <a:t>approach</a:t>
            </a:r>
            <a:r>
              <a:rPr sz="1867" spc="-2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spc="-33" dirty="0">
                <a:solidFill>
                  <a:srgbClr val="FFFFFF"/>
                </a:solidFill>
                <a:latin typeface="Calibri"/>
                <a:cs typeface="Calibri"/>
              </a:rPr>
              <a:t>to every</a:t>
            </a:r>
            <a:r>
              <a:rPr sz="1867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spc="-33" dirty="0">
                <a:solidFill>
                  <a:srgbClr val="FFFFFF"/>
                </a:solidFill>
                <a:latin typeface="Calibri"/>
                <a:cs typeface="Calibri"/>
              </a:rPr>
              <a:t>aspect</a:t>
            </a:r>
            <a:r>
              <a:rPr sz="1867" spc="-5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spc="-33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1867" spc="-40" dirty="0">
                <a:solidFill>
                  <a:srgbClr val="FFFFFF"/>
                </a:solidFill>
                <a:latin typeface="Calibri"/>
                <a:cs typeface="Calibri"/>
              </a:rPr>
              <a:t>patient</a:t>
            </a:r>
            <a:r>
              <a:rPr sz="1867" spc="-5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spc="-27" dirty="0">
                <a:solidFill>
                  <a:srgbClr val="FFFFFF"/>
                </a:solidFill>
                <a:latin typeface="Calibri"/>
                <a:cs typeface="Calibri"/>
              </a:rPr>
              <a:t>care</a:t>
            </a:r>
            <a:endParaRPr sz="1867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38204" y="5450090"/>
            <a:ext cx="4454313" cy="1015557"/>
          </a:xfrm>
          <a:prstGeom prst="rect">
            <a:avLst/>
          </a:prstGeom>
          <a:solidFill>
            <a:srgbClr val="F2F2F2">
              <a:alpha val="72938"/>
            </a:srgbClr>
          </a:solidFill>
        </p:spPr>
        <p:txBody>
          <a:bodyPr vert="horz" wrap="square" lIns="0" tIns="36407" rIns="0" bIns="0" rtlCol="0">
            <a:spAutoFit/>
          </a:bodyPr>
          <a:lstStyle/>
          <a:p>
            <a:pPr marL="273465" marR="574026">
              <a:lnSpc>
                <a:spcPct val="100800"/>
              </a:lnSpc>
              <a:spcBef>
                <a:spcPts val="287"/>
              </a:spcBef>
            </a:pPr>
            <a:r>
              <a:rPr sz="3200" spc="-33" dirty="0">
                <a:solidFill>
                  <a:srgbClr val="003D53"/>
                </a:solidFill>
                <a:latin typeface="Calibri"/>
                <a:cs typeface="Calibri"/>
              </a:rPr>
              <a:t>“Access</a:t>
            </a:r>
            <a:r>
              <a:rPr sz="3200" spc="-67" dirty="0">
                <a:solidFill>
                  <a:srgbClr val="003D53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3D53"/>
                </a:solidFill>
                <a:latin typeface="Calibri"/>
                <a:cs typeface="Calibri"/>
              </a:rPr>
              <a:t>to</a:t>
            </a:r>
            <a:r>
              <a:rPr sz="3200" spc="-67" dirty="0">
                <a:solidFill>
                  <a:srgbClr val="003D53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3D53"/>
                </a:solidFill>
                <a:latin typeface="Calibri"/>
                <a:cs typeface="Calibri"/>
              </a:rPr>
              <a:t>the</a:t>
            </a:r>
            <a:r>
              <a:rPr sz="3200" spc="-60" dirty="0">
                <a:solidFill>
                  <a:srgbClr val="003D53"/>
                </a:solidFill>
                <a:latin typeface="Calibri"/>
                <a:cs typeface="Calibri"/>
              </a:rPr>
              <a:t> </a:t>
            </a:r>
            <a:r>
              <a:rPr sz="3200" spc="-13" dirty="0">
                <a:solidFill>
                  <a:srgbClr val="003D53"/>
                </a:solidFill>
                <a:latin typeface="Calibri"/>
                <a:cs typeface="Calibri"/>
              </a:rPr>
              <a:t>clinical </a:t>
            </a:r>
            <a:r>
              <a:rPr sz="3200" dirty="0">
                <a:solidFill>
                  <a:srgbClr val="003D53"/>
                </a:solidFill>
                <a:latin typeface="Calibri"/>
                <a:cs typeface="Calibri"/>
              </a:rPr>
              <a:t>team</a:t>
            </a:r>
            <a:r>
              <a:rPr sz="3200" spc="-53" dirty="0">
                <a:solidFill>
                  <a:srgbClr val="003D53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3D53"/>
                </a:solidFill>
                <a:latin typeface="Calibri"/>
                <a:cs typeface="Calibri"/>
              </a:rPr>
              <a:t>is</a:t>
            </a:r>
            <a:r>
              <a:rPr sz="3200" spc="-53" dirty="0">
                <a:solidFill>
                  <a:srgbClr val="003D53"/>
                </a:solidFill>
                <a:latin typeface="Calibri"/>
                <a:cs typeface="Calibri"/>
              </a:rPr>
              <a:t> </a:t>
            </a:r>
            <a:r>
              <a:rPr sz="3200" spc="-27" dirty="0">
                <a:solidFill>
                  <a:srgbClr val="003D53"/>
                </a:solidFill>
                <a:latin typeface="Calibri"/>
                <a:cs typeface="Calibri"/>
              </a:rPr>
              <a:t>unparalleled.”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633861" y="3683416"/>
            <a:ext cx="2624667" cy="1182792"/>
            <a:chOff x="1975396" y="2762562"/>
            <a:chExt cx="1968500" cy="887094"/>
          </a:xfrm>
        </p:grpSpPr>
        <p:sp>
          <p:nvSpPr>
            <p:cNvPr id="16" name="object 16"/>
            <p:cNvSpPr/>
            <p:nvPr/>
          </p:nvSpPr>
          <p:spPr>
            <a:xfrm>
              <a:off x="1981746" y="2768912"/>
              <a:ext cx="1955800" cy="874394"/>
            </a:xfrm>
            <a:custGeom>
              <a:avLst/>
              <a:gdLst/>
              <a:ahLst/>
              <a:cxnLst/>
              <a:rect l="l" t="t" r="r" b="b"/>
              <a:pathLst>
                <a:path w="1955800" h="874395">
                  <a:moveTo>
                    <a:pt x="1810064" y="0"/>
                  </a:moveTo>
                  <a:lnTo>
                    <a:pt x="145735" y="0"/>
                  </a:lnTo>
                  <a:lnTo>
                    <a:pt x="99671" y="7429"/>
                  </a:lnTo>
                  <a:lnTo>
                    <a:pt x="59665" y="28118"/>
                  </a:lnTo>
                  <a:lnTo>
                    <a:pt x="28118" y="59665"/>
                  </a:lnTo>
                  <a:lnTo>
                    <a:pt x="7429" y="99671"/>
                  </a:lnTo>
                  <a:lnTo>
                    <a:pt x="0" y="145735"/>
                  </a:lnTo>
                  <a:lnTo>
                    <a:pt x="0" y="728658"/>
                  </a:lnTo>
                  <a:lnTo>
                    <a:pt x="7429" y="774722"/>
                  </a:lnTo>
                  <a:lnTo>
                    <a:pt x="28118" y="814728"/>
                  </a:lnTo>
                  <a:lnTo>
                    <a:pt x="59665" y="846276"/>
                  </a:lnTo>
                  <a:lnTo>
                    <a:pt x="99671" y="866965"/>
                  </a:lnTo>
                  <a:lnTo>
                    <a:pt x="145735" y="874395"/>
                  </a:lnTo>
                  <a:lnTo>
                    <a:pt x="1810064" y="874395"/>
                  </a:lnTo>
                  <a:lnTo>
                    <a:pt x="1856128" y="866965"/>
                  </a:lnTo>
                  <a:lnTo>
                    <a:pt x="1896134" y="846276"/>
                  </a:lnTo>
                  <a:lnTo>
                    <a:pt x="1927681" y="814728"/>
                  </a:lnTo>
                  <a:lnTo>
                    <a:pt x="1948370" y="774722"/>
                  </a:lnTo>
                  <a:lnTo>
                    <a:pt x="1955800" y="728658"/>
                  </a:lnTo>
                  <a:lnTo>
                    <a:pt x="1955800" y="145735"/>
                  </a:lnTo>
                  <a:lnTo>
                    <a:pt x="1948370" y="99671"/>
                  </a:lnTo>
                  <a:lnTo>
                    <a:pt x="1927681" y="59665"/>
                  </a:lnTo>
                  <a:lnTo>
                    <a:pt x="1896134" y="28118"/>
                  </a:lnTo>
                  <a:lnTo>
                    <a:pt x="1856128" y="7429"/>
                  </a:lnTo>
                  <a:lnTo>
                    <a:pt x="1810064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981746" y="2768912"/>
              <a:ext cx="1955800" cy="874394"/>
            </a:xfrm>
            <a:custGeom>
              <a:avLst/>
              <a:gdLst/>
              <a:ahLst/>
              <a:cxnLst/>
              <a:rect l="l" t="t" r="r" b="b"/>
              <a:pathLst>
                <a:path w="1955800" h="874395">
                  <a:moveTo>
                    <a:pt x="0" y="145735"/>
                  </a:moveTo>
                  <a:lnTo>
                    <a:pt x="7429" y="99671"/>
                  </a:lnTo>
                  <a:lnTo>
                    <a:pt x="28118" y="59665"/>
                  </a:lnTo>
                  <a:lnTo>
                    <a:pt x="59665" y="28118"/>
                  </a:lnTo>
                  <a:lnTo>
                    <a:pt x="99671" y="7429"/>
                  </a:lnTo>
                  <a:lnTo>
                    <a:pt x="145735" y="0"/>
                  </a:lnTo>
                  <a:lnTo>
                    <a:pt x="1810065" y="0"/>
                  </a:lnTo>
                  <a:lnTo>
                    <a:pt x="1856128" y="7429"/>
                  </a:lnTo>
                  <a:lnTo>
                    <a:pt x="1896134" y="28118"/>
                  </a:lnTo>
                  <a:lnTo>
                    <a:pt x="1927681" y="59665"/>
                  </a:lnTo>
                  <a:lnTo>
                    <a:pt x="1948370" y="99671"/>
                  </a:lnTo>
                  <a:lnTo>
                    <a:pt x="1955800" y="145735"/>
                  </a:lnTo>
                  <a:lnTo>
                    <a:pt x="1955800" y="728659"/>
                  </a:lnTo>
                  <a:lnTo>
                    <a:pt x="1948370" y="774723"/>
                  </a:lnTo>
                  <a:lnTo>
                    <a:pt x="1927681" y="814729"/>
                  </a:lnTo>
                  <a:lnTo>
                    <a:pt x="1896134" y="846276"/>
                  </a:lnTo>
                  <a:lnTo>
                    <a:pt x="1856128" y="866965"/>
                  </a:lnTo>
                  <a:lnTo>
                    <a:pt x="1810065" y="874395"/>
                  </a:lnTo>
                  <a:lnTo>
                    <a:pt x="145735" y="874395"/>
                  </a:lnTo>
                  <a:lnTo>
                    <a:pt x="99671" y="866965"/>
                  </a:lnTo>
                  <a:lnTo>
                    <a:pt x="59665" y="846276"/>
                  </a:lnTo>
                  <a:lnTo>
                    <a:pt x="28118" y="814729"/>
                  </a:lnTo>
                  <a:lnTo>
                    <a:pt x="7429" y="774723"/>
                  </a:lnTo>
                  <a:lnTo>
                    <a:pt x="0" y="728659"/>
                  </a:lnTo>
                  <a:lnTo>
                    <a:pt x="0" y="14573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028577" y="3696207"/>
            <a:ext cx="1833880" cy="104986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87955" marR="176102" algn="ctr">
              <a:lnSpc>
                <a:spcPct val="118600"/>
              </a:lnSpc>
              <a:spcBef>
                <a:spcPts val="133"/>
              </a:spcBef>
            </a:pPr>
            <a:r>
              <a:rPr sz="1867" dirty="0">
                <a:solidFill>
                  <a:srgbClr val="FFFFFF"/>
                </a:solidFill>
                <a:latin typeface="Calibri"/>
                <a:cs typeface="Calibri"/>
              </a:rPr>
              <a:t>Family</a:t>
            </a:r>
            <a:r>
              <a:rPr sz="1867" spc="-9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spc="-13" dirty="0">
                <a:solidFill>
                  <a:srgbClr val="FFFFFF"/>
                </a:solidFill>
                <a:latin typeface="Calibri"/>
                <a:cs typeface="Calibri"/>
              </a:rPr>
              <a:t>Therapy </a:t>
            </a:r>
            <a:r>
              <a:rPr sz="1867" dirty="0">
                <a:solidFill>
                  <a:srgbClr val="FFFFFF"/>
                </a:solidFill>
                <a:latin typeface="Calibri"/>
                <a:cs typeface="Calibri"/>
              </a:rPr>
              <a:t>Life</a:t>
            </a:r>
            <a:r>
              <a:rPr sz="1867" spc="-9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spc="-13" dirty="0">
                <a:solidFill>
                  <a:srgbClr val="FFFFFF"/>
                </a:solidFill>
                <a:latin typeface="Calibri"/>
                <a:cs typeface="Calibri"/>
              </a:rPr>
              <a:t>Coaching</a:t>
            </a:r>
            <a:endParaRPr sz="1867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47"/>
              </a:spcBef>
            </a:pPr>
            <a:r>
              <a:rPr sz="1867" dirty="0">
                <a:solidFill>
                  <a:srgbClr val="FFFFFF"/>
                </a:solidFill>
                <a:latin typeface="Calibri"/>
                <a:cs typeface="Calibri"/>
              </a:rPr>
              <a:t>Case</a:t>
            </a:r>
            <a:r>
              <a:rPr sz="1867" spc="-4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spc="-13" dirty="0">
                <a:solidFill>
                  <a:srgbClr val="FFFFFF"/>
                </a:solidFill>
                <a:latin typeface="Calibri"/>
                <a:cs typeface="Calibri"/>
              </a:rPr>
              <a:t>Management</a:t>
            </a:r>
            <a:endParaRPr sz="1867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38941" y="5016916"/>
            <a:ext cx="2624667" cy="778933"/>
            <a:chOff x="1979206" y="3762687"/>
            <a:chExt cx="1968500" cy="584200"/>
          </a:xfrm>
        </p:grpSpPr>
        <p:sp>
          <p:nvSpPr>
            <p:cNvPr id="20" name="object 20"/>
            <p:cNvSpPr/>
            <p:nvPr/>
          </p:nvSpPr>
          <p:spPr>
            <a:xfrm>
              <a:off x="1985556" y="3769037"/>
              <a:ext cx="1955800" cy="571500"/>
            </a:xfrm>
            <a:custGeom>
              <a:avLst/>
              <a:gdLst/>
              <a:ahLst/>
              <a:cxnLst/>
              <a:rect l="l" t="t" r="r" b="b"/>
              <a:pathLst>
                <a:path w="1955800" h="571500">
                  <a:moveTo>
                    <a:pt x="1860548" y="0"/>
                  </a:moveTo>
                  <a:lnTo>
                    <a:pt x="95251" y="0"/>
                  </a:lnTo>
                  <a:lnTo>
                    <a:pt x="58175" y="7485"/>
                  </a:lnTo>
                  <a:lnTo>
                    <a:pt x="27898" y="27898"/>
                  </a:lnTo>
                  <a:lnTo>
                    <a:pt x="7485" y="58175"/>
                  </a:lnTo>
                  <a:lnTo>
                    <a:pt x="0" y="95251"/>
                  </a:lnTo>
                  <a:lnTo>
                    <a:pt x="0" y="476247"/>
                  </a:lnTo>
                  <a:lnTo>
                    <a:pt x="7485" y="513324"/>
                  </a:lnTo>
                  <a:lnTo>
                    <a:pt x="27898" y="543600"/>
                  </a:lnTo>
                  <a:lnTo>
                    <a:pt x="58175" y="564014"/>
                  </a:lnTo>
                  <a:lnTo>
                    <a:pt x="95251" y="571499"/>
                  </a:lnTo>
                  <a:lnTo>
                    <a:pt x="1860548" y="571499"/>
                  </a:lnTo>
                  <a:lnTo>
                    <a:pt x="1897624" y="564014"/>
                  </a:lnTo>
                  <a:lnTo>
                    <a:pt x="1927901" y="543600"/>
                  </a:lnTo>
                  <a:lnTo>
                    <a:pt x="1948314" y="513324"/>
                  </a:lnTo>
                  <a:lnTo>
                    <a:pt x="1955800" y="476247"/>
                  </a:lnTo>
                  <a:lnTo>
                    <a:pt x="1955800" y="95251"/>
                  </a:lnTo>
                  <a:lnTo>
                    <a:pt x="1948314" y="58175"/>
                  </a:lnTo>
                  <a:lnTo>
                    <a:pt x="1927901" y="27898"/>
                  </a:lnTo>
                  <a:lnTo>
                    <a:pt x="1897624" y="7485"/>
                  </a:lnTo>
                  <a:lnTo>
                    <a:pt x="1860548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985556" y="3769037"/>
              <a:ext cx="1955800" cy="571500"/>
            </a:xfrm>
            <a:custGeom>
              <a:avLst/>
              <a:gdLst/>
              <a:ahLst/>
              <a:cxnLst/>
              <a:rect l="l" t="t" r="r" b="b"/>
              <a:pathLst>
                <a:path w="1955800" h="571500">
                  <a:moveTo>
                    <a:pt x="0" y="95251"/>
                  </a:moveTo>
                  <a:lnTo>
                    <a:pt x="7485" y="58175"/>
                  </a:lnTo>
                  <a:lnTo>
                    <a:pt x="27898" y="27898"/>
                  </a:lnTo>
                  <a:lnTo>
                    <a:pt x="58175" y="7485"/>
                  </a:lnTo>
                  <a:lnTo>
                    <a:pt x="95251" y="0"/>
                  </a:lnTo>
                  <a:lnTo>
                    <a:pt x="1860549" y="0"/>
                  </a:lnTo>
                  <a:lnTo>
                    <a:pt x="1897625" y="7485"/>
                  </a:lnTo>
                  <a:lnTo>
                    <a:pt x="1927901" y="27898"/>
                  </a:lnTo>
                  <a:lnTo>
                    <a:pt x="1948314" y="58175"/>
                  </a:lnTo>
                  <a:lnTo>
                    <a:pt x="1955800" y="95251"/>
                  </a:lnTo>
                  <a:lnTo>
                    <a:pt x="1955800" y="476248"/>
                  </a:lnTo>
                  <a:lnTo>
                    <a:pt x="1948314" y="513324"/>
                  </a:lnTo>
                  <a:lnTo>
                    <a:pt x="1927901" y="543601"/>
                  </a:lnTo>
                  <a:lnTo>
                    <a:pt x="1897625" y="564014"/>
                  </a:lnTo>
                  <a:lnTo>
                    <a:pt x="1860549" y="571500"/>
                  </a:lnTo>
                  <a:lnTo>
                    <a:pt x="95251" y="571500"/>
                  </a:lnTo>
                  <a:lnTo>
                    <a:pt x="58175" y="564014"/>
                  </a:lnTo>
                  <a:lnTo>
                    <a:pt x="27898" y="543601"/>
                  </a:lnTo>
                  <a:lnTo>
                    <a:pt x="7485" y="513324"/>
                  </a:lnTo>
                  <a:lnTo>
                    <a:pt x="0" y="476248"/>
                  </a:lnTo>
                  <a:lnTo>
                    <a:pt x="0" y="9525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097240" y="5004815"/>
            <a:ext cx="1708573" cy="68369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77045">
              <a:lnSpc>
                <a:spcPct val="120000"/>
              </a:lnSpc>
              <a:spcBef>
                <a:spcPts val="133"/>
              </a:spcBef>
            </a:pPr>
            <a:r>
              <a:rPr sz="1867" dirty="0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r>
              <a:rPr sz="1867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spc="-13" dirty="0">
                <a:solidFill>
                  <a:srgbClr val="FFFFFF"/>
                </a:solidFill>
                <a:latin typeface="Calibri"/>
                <a:cs typeface="Calibri"/>
              </a:rPr>
              <a:t>Groups Wellness</a:t>
            </a:r>
            <a:r>
              <a:rPr sz="1867" spc="-4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spc="-13" dirty="0">
                <a:solidFill>
                  <a:srgbClr val="FFFFFF"/>
                </a:solidFill>
                <a:latin typeface="Calibri"/>
                <a:cs typeface="Calibri"/>
              </a:rPr>
              <a:t>Courses</a:t>
            </a:r>
            <a:endParaRPr sz="1867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638941" y="1976960"/>
            <a:ext cx="2624667" cy="1589193"/>
            <a:chOff x="1979206" y="1482719"/>
            <a:chExt cx="1968500" cy="1191895"/>
          </a:xfrm>
        </p:grpSpPr>
        <p:sp>
          <p:nvSpPr>
            <p:cNvPr id="24" name="object 24"/>
            <p:cNvSpPr/>
            <p:nvPr/>
          </p:nvSpPr>
          <p:spPr>
            <a:xfrm>
              <a:off x="1985556" y="2096447"/>
              <a:ext cx="1955800" cy="571500"/>
            </a:xfrm>
            <a:custGeom>
              <a:avLst/>
              <a:gdLst/>
              <a:ahLst/>
              <a:cxnLst/>
              <a:rect l="l" t="t" r="r" b="b"/>
              <a:pathLst>
                <a:path w="1955800" h="571500">
                  <a:moveTo>
                    <a:pt x="1860548" y="0"/>
                  </a:moveTo>
                  <a:lnTo>
                    <a:pt x="95251" y="0"/>
                  </a:lnTo>
                  <a:lnTo>
                    <a:pt x="58175" y="7485"/>
                  </a:lnTo>
                  <a:lnTo>
                    <a:pt x="27898" y="27898"/>
                  </a:lnTo>
                  <a:lnTo>
                    <a:pt x="7485" y="58175"/>
                  </a:lnTo>
                  <a:lnTo>
                    <a:pt x="0" y="95251"/>
                  </a:lnTo>
                  <a:lnTo>
                    <a:pt x="0" y="476247"/>
                  </a:lnTo>
                  <a:lnTo>
                    <a:pt x="7485" y="513323"/>
                  </a:lnTo>
                  <a:lnTo>
                    <a:pt x="27898" y="543600"/>
                  </a:lnTo>
                  <a:lnTo>
                    <a:pt x="58175" y="564014"/>
                  </a:lnTo>
                  <a:lnTo>
                    <a:pt x="95251" y="571500"/>
                  </a:lnTo>
                  <a:lnTo>
                    <a:pt x="1860548" y="571500"/>
                  </a:lnTo>
                  <a:lnTo>
                    <a:pt x="1897624" y="564014"/>
                  </a:lnTo>
                  <a:lnTo>
                    <a:pt x="1927901" y="543600"/>
                  </a:lnTo>
                  <a:lnTo>
                    <a:pt x="1948314" y="513323"/>
                  </a:lnTo>
                  <a:lnTo>
                    <a:pt x="1955800" y="476247"/>
                  </a:lnTo>
                  <a:lnTo>
                    <a:pt x="1955800" y="95251"/>
                  </a:lnTo>
                  <a:lnTo>
                    <a:pt x="1948314" y="58175"/>
                  </a:lnTo>
                  <a:lnTo>
                    <a:pt x="1927901" y="27898"/>
                  </a:lnTo>
                  <a:lnTo>
                    <a:pt x="1897624" y="7485"/>
                  </a:lnTo>
                  <a:lnTo>
                    <a:pt x="1860548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85556" y="2096447"/>
              <a:ext cx="1955800" cy="571500"/>
            </a:xfrm>
            <a:custGeom>
              <a:avLst/>
              <a:gdLst/>
              <a:ahLst/>
              <a:cxnLst/>
              <a:rect l="l" t="t" r="r" b="b"/>
              <a:pathLst>
                <a:path w="1955800" h="571500">
                  <a:moveTo>
                    <a:pt x="0" y="95251"/>
                  </a:moveTo>
                  <a:lnTo>
                    <a:pt x="7485" y="58175"/>
                  </a:lnTo>
                  <a:lnTo>
                    <a:pt x="27898" y="27898"/>
                  </a:lnTo>
                  <a:lnTo>
                    <a:pt x="58175" y="7485"/>
                  </a:lnTo>
                  <a:lnTo>
                    <a:pt x="95251" y="0"/>
                  </a:lnTo>
                  <a:lnTo>
                    <a:pt x="1860549" y="0"/>
                  </a:lnTo>
                  <a:lnTo>
                    <a:pt x="1897625" y="7485"/>
                  </a:lnTo>
                  <a:lnTo>
                    <a:pt x="1927901" y="27898"/>
                  </a:lnTo>
                  <a:lnTo>
                    <a:pt x="1948314" y="58175"/>
                  </a:lnTo>
                  <a:lnTo>
                    <a:pt x="1955800" y="95251"/>
                  </a:lnTo>
                  <a:lnTo>
                    <a:pt x="1955800" y="476248"/>
                  </a:lnTo>
                  <a:lnTo>
                    <a:pt x="1948314" y="513324"/>
                  </a:lnTo>
                  <a:lnTo>
                    <a:pt x="1927901" y="543601"/>
                  </a:lnTo>
                  <a:lnTo>
                    <a:pt x="1897625" y="564014"/>
                  </a:lnTo>
                  <a:lnTo>
                    <a:pt x="1860549" y="571500"/>
                  </a:lnTo>
                  <a:lnTo>
                    <a:pt x="95251" y="571500"/>
                  </a:lnTo>
                  <a:lnTo>
                    <a:pt x="58175" y="564014"/>
                  </a:lnTo>
                  <a:lnTo>
                    <a:pt x="27898" y="543601"/>
                  </a:lnTo>
                  <a:lnTo>
                    <a:pt x="7485" y="513324"/>
                  </a:lnTo>
                  <a:lnTo>
                    <a:pt x="0" y="476248"/>
                  </a:lnTo>
                  <a:lnTo>
                    <a:pt x="0" y="9525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69706" y="1489069"/>
              <a:ext cx="1587500" cy="41021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169706" y="1489069"/>
              <a:ext cx="1587500" cy="410209"/>
            </a:xfrm>
            <a:custGeom>
              <a:avLst/>
              <a:gdLst/>
              <a:ahLst/>
              <a:cxnLst/>
              <a:rect l="l" t="t" r="r" b="b"/>
              <a:pathLst>
                <a:path w="1587500" h="410210">
                  <a:moveTo>
                    <a:pt x="0" y="68370"/>
                  </a:moveTo>
                  <a:lnTo>
                    <a:pt x="5372" y="41757"/>
                  </a:lnTo>
                  <a:lnTo>
                    <a:pt x="20025" y="20025"/>
                  </a:lnTo>
                  <a:lnTo>
                    <a:pt x="41757" y="5372"/>
                  </a:lnTo>
                  <a:lnTo>
                    <a:pt x="68369" y="0"/>
                  </a:lnTo>
                  <a:lnTo>
                    <a:pt x="1519130" y="0"/>
                  </a:lnTo>
                  <a:lnTo>
                    <a:pt x="1545742" y="5372"/>
                  </a:lnTo>
                  <a:lnTo>
                    <a:pt x="1567475" y="20025"/>
                  </a:lnTo>
                  <a:lnTo>
                    <a:pt x="1582127" y="41757"/>
                  </a:lnTo>
                  <a:lnTo>
                    <a:pt x="1587500" y="68370"/>
                  </a:lnTo>
                  <a:lnTo>
                    <a:pt x="1587500" y="341839"/>
                  </a:lnTo>
                  <a:lnTo>
                    <a:pt x="1582127" y="368452"/>
                  </a:lnTo>
                  <a:lnTo>
                    <a:pt x="1567475" y="390184"/>
                  </a:lnTo>
                  <a:lnTo>
                    <a:pt x="1545742" y="404837"/>
                  </a:lnTo>
                  <a:lnTo>
                    <a:pt x="1519130" y="410210"/>
                  </a:lnTo>
                  <a:lnTo>
                    <a:pt x="68369" y="410210"/>
                  </a:lnTo>
                  <a:lnTo>
                    <a:pt x="41757" y="404837"/>
                  </a:lnTo>
                  <a:lnTo>
                    <a:pt x="20025" y="390184"/>
                  </a:lnTo>
                  <a:lnTo>
                    <a:pt x="5372" y="368452"/>
                  </a:lnTo>
                  <a:lnTo>
                    <a:pt x="0" y="341839"/>
                  </a:lnTo>
                  <a:lnTo>
                    <a:pt x="0" y="683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446154" y="2099055"/>
            <a:ext cx="1010073" cy="13919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1867" spc="-13" dirty="0">
                <a:solidFill>
                  <a:srgbClr val="FFFFFF"/>
                </a:solidFill>
                <a:latin typeface="Calibri"/>
                <a:cs typeface="Calibri"/>
              </a:rPr>
              <a:t>Psychiatry</a:t>
            </a:r>
            <a:endParaRPr sz="1867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93"/>
              </a:spcBef>
            </a:pPr>
            <a:endParaRPr sz="1867">
              <a:latin typeface="Calibri"/>
              <a:cs typeface="Calibri"/>
            </a:endParaRPr>
          </a:p>
          <a:p>
            <a:pPr marL="134617" marR="80431" indent="-44026">
              <a:lnSpc>
                <a:spcPct val="120000"/>
              </a:lnSpc>
            </a:pPr>
            <a:r>
              <a:rPr sz="1867" spc="-13" dirty="0">
                <a:solidFill>
                  <a:srgbClr val="FFFFFF"/>
                </a:solidFill>
                <a:latin typeface="Calibri"/>
                <a:cs typeface="Calibri"/>
              </a:rPr>
              <a:t>Dietitian Nursing</a:t>
            </a:r>
            <a:endParaRPr sz="1867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831981" y="6041807"/>
            <a:ext cx="2184400" cy="530860"/>
            <a:chOff x="2123986" y="4531355"/>
            <a:chExt cx="1638300" cy="398145"/>
          </a:xfrm>
        </p:grpSpPr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30336" y="4537705"/>
              <a:ext cx="1625600" cy="38544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30336" y="4537705"/>
              <a:ext cx="1625600" cy="385445"/>
            </a:xfrm>
            <a:custGeom>
              <a:avLst/>
              <a:gdLst/>
              <a:ahLst/>
              <a:cxnLst/>
              <a:rect l="l" t="t" r="r" b="b"/>
              <a:pathLst>
                <a:path w="1625600" h="385445">
                  <a:moveTo>
                    <a:pt x="0" y="64242"/>
                  </a:moveTo>
                  <a:lnTo>
                    <a:pt x="5048" y="39236"/>
                  </a:lnTo>
                  <a:lnTo>
                    <a:pt x="18815" y="18816"/>
                  </a:lnTo>
                  <a:lnTo>
                    <a:pt x="39235" y="5048"/>
                  </a:lnTo>
                  <a:lnTo>
                    <a:pt x="64241" y="0"/>
                  </a:lnTo>
                  <a:lnTo>
                    <a:pt x="1561358" y="0"/>
                  </a:lnTo>
                  <a:lnTo>
                    <a:pt x="1586363" y="5048"/>
                  </a:lnTo>
                  <a:lnTo>
                    <a:pt x="1606784" y="18816"/>
                  </a:lnTo>
                  <a:lnTo>
                    <a:pt x="1620551" y="39236"/>
                  </a:lnTo>
                  <a:lnTo>
                    <a:pt x="1625600" y="64242"/>
                  </a:lnTo>
                  <a:lnTo>
                    <a:pt x="1625600" y="321203"/>
                  </a:lnTo>
                  <a:lnTo>
                    <a:pt x="1620551" y="346208"/>
                  </a:lnTo>
                  <a:lnTo>
                    <a:pt x="1606784" y="366628"/>
                  </a:lnTo>
                  <a:lnTo>
                    <a:pt x="1586363" y="380396"/>
                  </a:lnTo>
                  <a:lnTo>
                    <a:pt x="1561358" y="385445"/>
                  </a:lnTo>
                  <a:lnTo>
                    <a:pt x="64241" y="385445"/>
                  </a:lnTo>
                  <a:lnTo>
                    <a:pt x="39235" y="380396"/>
                  </a:lnTo>
                  <a:lnTo>
                    <a:pt x="18815" y="366628"/>
                  </a:lnTo>
                  <a:lnTo>
                    <a:pt x="5048" y="346208"/>
                  </a:lnTo>
                  <a:lnTo>
                    <a:pt x="0" y="321203"/>
                  </a:lnTo>
                  <a:lnTo>
                    <a:pt x="0" y="6424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015962" y="6146800"/>
            <a:ext cx="1816100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1867" dirty="0">
                <a:solidFill>
                  <a:srgbClr val="FFFFFF"/>
                </a:solidFill>
                <a:latin typeface="Calibri"/>
                <a:cs typeface="Calibri"/>
              </a:rPr>
              <a:t>Individual</a:t>
            </a:r>
            <a:r>
              <a:rPr sz="1867" spc="-8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spc="-13" dirty="0">
                <a:solidFill>
                  <a:srgbClr val="FFFFFF"/>
                </a:solidFill>
                <a:latin typeface="Calibri"/>
                <a:cs typeface="Calibri"/>
              </a:rPr>
              <a:t>Therapy</a:t>
            </a:r>
            <a:endParaRPr sz="1867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0" y="1036569"/>
            <a:ext cx="5676053" cy="438582"/>
          </a:xfrm>
          <a:prstGeom prst="rect">
            <a:avLst/>
          </a:prstGeom>
          <a:solidFill>
            <a:srgbClr val="7F7F7F">
              <a:alpha val="23139"/>
            </a:srgbClr>
          </a:solidFill>
        </p:spPr>
        <p:txBody>
          <a:bodyPr vert="horz" wrap="square" lIns="0" tIns="68580" rIns="0" bIns="0" rtlCol="0">
            <a:spAutoFit/>
          </a:bodyPr>
          <a:lstStyle/>
          <a:p>
            <a:pPr marL="2226678">
              <a:lnSpc>
                <a:spcPct val="100000"/>
              </a:lnSpc>
              <a:spcBef>
                <a:spcPts val="54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Within</a:t>
            </a:r>
            <a:r>
              <a:rPr sz="2400" spc="-5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days</a:t>
            </a:r>
            <a:r>
              <a:rPr sz="2400" spc="-5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5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3" dirty="0">
                <a:solidFill>
                  <a:srgbClr val="FFFFFF"/>
                </a:solidFill>
                <a:latin typeface="Calibri"/>
                <a:cs typeface="Calibri"/>
              </a:rPr>
              <a:t>enrollment: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0" y="3462527"/>
            <a:ext cx="2259752" cy="1983740"/>
            <a:chOff x="0" y="2596895"/>
            <a:chExt cx="1694814" cy="1487805"/>
          </a:xfrm>
        </p:grpSpPr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2596895"/>
              <a:ext cx="1694688" cy="148742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2715767"/>
              <a:ext cx="1694688" cy="1298448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69269" y="3515314"/>
            <a:ext cx="2110740" cy="1589645"/>
          </a:xfrm>
          <a:prstGeom prst="rect">
            <a:avLst/>
          </a:prstGeom>
          <a:solidFill>
            <a:srgbClr val="5B9BD5"/>
          </a:solidFill>
        </p:spPr>
        <p:txBody>
          <a:bodyPr vert="horz" wrap="square" lIns="0" tIns="222673" rIns="0" bIns="0" rtlCol="0">
            <a:spAutoFit/>
          </a:bodyPr>
          <a:lstStyle/>
          <a:p>
            <a:pPr marL="93978" marR="170176" algn="ctr">
              <a:lnSpc>
                <a:spcPct val="95400"/>
              </a:lnSpc>
              <a:spcBef>
                <a:spcPts val="1753"/>
              </a:spcBef>
            </a:pPr>
            <a:r>
              <a:rPr sz="1867" spc="-73" dirty="0">
                <a:solidFill>
                  <a:srgbClr val="FFFFFF"/>
                </a:solidFill>
                <a:latin typeface="Calibri"/>
                <a:cs typeface="Calibri"/>
              </a:rPr>
              <a:t>Wrap-</a:t>
            </a:r>
            <a:r>
              <a:rPr sz="1867" spc="-40" dirty="0">
                <a:solidFill>
                  <a:srgbClr val="FFFFFF"/>
                </a:solidFill>
                <a:latin typeface="Calibri"/>
                <a:cs typeface="Calibri"/>
              </a:rPr>
              <a:t>around</a:t>
            </a:r>
            <a:r>
              <a:rPr sz="186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spc="-27" dirty="0">
                <a:solidFill>
                  <a:srgbClr val="FFFFFF"/>
                </a:solidFill>
                <a:latin typeface="Calibri"/>
                <a:cs typeface="Calibri"/>
              </a:rPr>
              <a:t>home </a:t>
            </a:r>
            <a:r>
              <a:rPr sz="1867" spc="-33" dirty="0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r>
              <a:rPr sz="1867" spc="-7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spc="-33" dirty="0">
                <a:solidFill>
                  <a:srgbClr val="FFFFFF"/>
                </a:solidFill>
                <a:latin typeface="Calibri"/>
                <a:cs typeface="Calibri"/>
              </a:rPr>
              <a:t>model</a:t>
            </a:r>
            <a:r>
              <a:rPr sz="1867" spc="-5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spc="-27" dirty="0">
                <a:solidFill>
                  <a:srgbClr val="FFFFFF"/>
                </a:solidFill>
                <a:latin typeface="Calibri"/>
                <a:cs typeface="Calibri"/>
              </a:rPr>
              <a:t>that </a:t>
            </a:r>
            <a:r>
              <a:rPr sz="1867" spc="-40" dirty="0">
                <a:solidFill>
                  <a:srgbClr val="FFFFFF"/>
                </a:solidFill>
                <a:latin typeface="Calibri"/>
                <a:cs typeface="Calibri"/>
              </a:rPr>
              <a:t>treats</a:t>
            </a:r>
            <a:r>
              <a:rPr sz="1867" spc="-5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spc="-27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867" spc="-4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spc="-27" dirty="0">
                <a:solidFill>
                  <a:srgbClr val="FFFFFF"/>
                </a:solidFill>
                <a:latin typeface="Calibri"/>
                <a:cs typeface="Calibri"/>
              </a:rPr>
              <a:t>whole </a:t>
            </a:r>
            <a:r>
              <a:rPr sz="1867" spc="-47" dirty="0">
                <a:solidFill>
                  <a:srgbClr val="FFFFFF"/>
                </a:solidFill>
                <a:latin typeface="Calibri"/>
                <a:cs typeface="Calibri"/>
              </a:rPr>
              <a:t>person</a:t>
            </a:r>
            <a:r>
              <a:rPr sz="1867" spc="-5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spc="-27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67" spc="-5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67" spc="-13" dirty="0">
                <a:solidFill>
                  <a:srgbClr val="FFFFFF"/>
                </a:solidFill>
                <a:latin typeface="Calibri"/>
                <a:cs typeface="Calibri"/>
              </a:rPr>
              <a:t>family dynamic</a:t>
            </a:r>
            <a:endParaRPr sz="1867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8784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30976" y="337773"/>
            <a:ext cx="9818793" cy="5993553"/>
            <a:chOff x="848231" y="253329"/>
            <a:chExt cx="7364095" cy="4495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8231" y="253329"/>
              <a:ext cx="7363641" cy="449500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65770" y="4134332"/>
              <a:ext cx="974929" cy="1478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90120" y="4022287"/>
              <a:ext cx="1150147" cy="2599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14471" y="4022287"/>
              <a:ext cx="1150147" cy="2599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38822" y="3937133"/>
              <a:ext cx="1284931" cy="34509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58679" y="3825088"/>
              <a:ext cx="1469134" cy="45714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83029" y="3367944"/>
              <a:ext cx="934495" cy="91428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119680" y="3412769"/>
              <a:ext cx="1748155" cy="865505"/>
            </a:xfrm>
            <a:custGeom>
              <a:avLst/>
              <a:gdLst/>
              <a:ahLst/>
              <a:cxnLst/>
              <a:rect l="l" t="t" r="r" b="b"/>
              <a:pathLst>
                <a:path w="1748154" h="865504">
                  <a:moveTo>
                    <a:pt x="727824" y="493001"/>
                  </a:moveTo>
                  <a:lnTo>
                    <a:pt x="0" y="493001"/>
                  </a:lnTo>
                  <a:lnTo>
                    <a:pt x="0" y="864984"/>
                  </a:lnTo>
                  <a:lnTo>
                    <a:pt x="727824" y="864984"/>
                  </a:lnTo>
                  <a:lnTo>
                    <a:pt x="727824" y="493001"/>
                  </a:lnTo>
                  <a:close/>
                </a:path>
                <a:path w="1748154" h="865504">
                  <a:moveTo>
                    <a:pt x="1747685" y="0"/>
                  </a:moveTo>
                  <a:lnTo>
                    <a:pt x="1024343" y="0"/>
                  </a:lnTo>
                  <a:lnTo>
                    <a:pt x="1024343" y="864984"/>
                  </a:lnTo>
                  <a:lnTo>
                    <a:pt x="1747685" y="864984"/>
                  </a:lnTo>
                  <a:lnTo>
                    <a:pt x="1747685" y="0"/>
                  </a:lnTo>
                  <a:close/>
                </a:path>
              </a:pathLst>
            </a:custGeom>
            <a:solidFill>
              <a:srgbClr val="0138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68381" y="571309"/>
              <a:ext cx="3796665" cy="3706495"/>
            </a:xfrm>
            <a:custGeom>
              <a:avLst/>
              <a:gdLst/>
              <a:ahLst/>
              <a:cxnLst/>
              <a:rect l="l" t="t" r="r" b="b"/>
              <a:pathLst>
                <a:path w="3796665" h="3706495">
                  <a:moveTo>
                    <a:pt x="723328" y="2841460"/>
                  </a:moveTo>
                  <a:lnTo>
                    <a:pt x="0" y="2841460"/>
                  </a:lnTo>
                  <a:lnTo>
                    <a:pt x="0" y="3706444"/>
                  </a:lnTo>
                  <a:lnTo>
                    <a:pt x="723328" y="3706444"/>
                  </a:lnTo>
                  <a:lnTo>
                    <a:pt x="723328" y="2841460"/>
                  </a:lnTo>
                  <a:close/>
                </a:path>
                <a:path w="3796665" h="3706495">
                  <a:moveTo>
                    <a:pt x="1747685" y="2469464"/>
                  </a:moveTo>
                  <a:lnTo>
                    <a:pt x="1024343" y="2469464"/>
                  </a:lnTo>
                  <a:lnTo>
                    <a:pt x="1024343" y="3706444"/>
                  </a:lnTo>
                  <a:lnTo>
                    <a:pt x="1747685" y="3706444"/>
                  </a:lnTo>
                  <a:lnTo>
                    <a:pt x="1747685" y="2469464"/>
                  </a:lnTo>
                  <a:close/>
                </a:path>
                <a:path w="3796665" h="3706495">
                  <a:moveTo>
                    <a:pt x="2772029" y="1976475"/>
                  </a:moveTo>
                  <a:lnTo>
                    <a:pt x="2044204" y="1976475"/>
                  </a:lnTo>
                  <a:lnTo>
                    <a:pt x="2044204" y="3706444"/>
                  </a:lnTo>
                  <a:lnTo>
                    <a:pt x="2772029" y="3706444"/>
                  </a:lnTo>
                  <a:lnTo>
                    <a:pt x="2772029" y="1976475"/>
                  </a:lnTo>
                  <a:close/>
                </a:path>
                <a:path w="3796665" h="3706495">
                  <a:moveTo>
                    <a:pt x="3796385" y="0"/>
                  </a:moveTo>
                  <a:lnTo>
                    <a:pt x="3068561" y="0"/>
                  </a:lnTo>
                  <a:lnTo>
                    <a:pt x="3068561" y="3706444"/>
                  </a:lnTo>
                  <a:lnTo>
                    <a:pt x="3796385" y="3706444"/>
                  </a:lnTo>
                  <a:lnTo>
                    <a:pt x="3796385" y="0"/>
                  </a:lnTo>
                  <a:close/>
                </a:path>
              </a:pathLst>
            </a:custGeom>
            <a:solidFill>
              <a:srgbClr val="0071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208394" y="5220626"/>
            <a:ext cx="180340" cy="3784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20"/>
              </a:spcBef>
            </a:pPr>
            <a:r>
              <a:rPr sz="2267" spc="-67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2267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68773" y="5274407"/>
            <a:ext cx="1154007" cy="9872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2267" spc="-67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2267">
              <a:latin typeface="Calibri"/>
              <a:cs typeface="Calibri"/>
            </a:endParaRPr>
          </a:p>
          <a:p>
            <a:pPr marL="16933" marR="6773" indent="-6773" algn="ctr">
              <a:lnSpc>
                <a:spcPts val="1747"/>
              </a:lnSpc>
              <a:spcBef>
                <a:spcPts val="1353"/>
              </a:spcBef>
            </a:pPr>
            <a:r>
              <a:rPr sz="1467" spc="-27" dirty="0">
                <a:solidFill>
                  <a:srgbClr val="595959"/>
                </a:solidFill>
                <a:latin typeface="Arial"/>
                <a:cs typeface="Arial"/>
              </a:rPr>
              <a:t>Case </a:t>
            </a:r>
            <a:r>
              <a:rPr sz="1467" spc="-13" dirty="0">
                <a:solidFill>
                  <a:srgbClr val="595959"/>
                </a:solidFill>
                <a:latin typeface="Arial"/>
                <a:cs typeface="Arial"/>
              </a:rPr>
              <a:t>Management</a:t>
            </a:r>
            <a:endParaRPr sz="1467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51158" y="5776369"/>
            <a:ext cx="921173" cy="247995"/>
          </a:xfrm>
          <a:prstGeom prst="rect">
            <a:avLst/>
          </a:prstGeom>
        </p:spPr>
        <p:txBody>
          <a:bodyPr vert="horz" wrap="square" lIns="0" tIns="2201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73"/>
              </a:spcBef>
            </a:pPr>
            <a:r>
              <a:rPr sz="1467" spc="-13" dirty="0">
                <a:solidFill>
                  <a:srgbClr val="595959"/>
                </a:solidFill>
                <a:latin typeface="Arial"/>
                <a:cs typeface="Arial"/>
              </a:rPr>
              <a:t>Psychiatry</a:t>
            </a:r>
            <a:endParaRPr sz="1467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22718" y="5776369"/>
            <a:ext cx="691727" cy="247995"/>
          </a:xfrm>
          <a:prstGeom prst="rect">
            <a:avLst/>
          </a:prstGeom>
        </p:spPr>
        <p:txBody>
          <a:bodyPr vert="horz" wrap="square" lIns="0" tIns="2201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73"/>
              </a:spcBef>
            </a:pPr>
            <a:r>
              <a:rPr sz="1467" spc="-13" dirty="0">
                <a:solidFill>
                  <a:srgbClr val="595959"/>
                </a:solidFill>
                <a:latin typeface="Arial"/>
                <a:cs typeface="Arial"/>
              </a:rPr>
              <a:t>Nursing</a:t>
            </a:r>
            <a:endParaRPr sz="1467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57442" y="5776369"/>
            <a:ext cx="1352125" cy="247995"/>
          </a:xfrm>
          <a:prstGeom prst="rect">
            <a:avLst/>
          </a:prstGeom>
        </p:spPr>
        <p:txBody>
          <a:bodyPr vert="horz" wrap="square" lIns="0" tIns="2201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73"/>
              </a:spcBef>
            </a:pPr>
            <a:r>
              <a:rPr sz="1467" dirty="0">
                <a:solidFill>
                  <a:srgbClr val="595959"/>
                </a:solidFill>
                <a:latin typeface="Arial"/>
                <a:cs typeface="Arial"/>
              </a:rPr>
              <a:t>Family</a:t>
            </a:r>
            <a:r>
              <a:rPr sz="1467" spc="1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467" spc="-13" dirty="0">
                <a:solidFill>
                  <a:srgbClr val="595959"/>
                </a:solidFill>
                <a:latin typeface="Arial"/>
                <a:cs typeface="Arial"/>
              </a:rPr>
              <a:t>Therapy</a:t>
            </a:r>
            <a:endParaRPr sz="1467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80620" y="263516"/>
            <a:ext cx="10373360" cy="6072293"/>
            <a:chOff x="435465" y="197637"/>
            <a:chExt cx="7780020" cy="4554220"/>
          </a:xfrm>
        </p:grpSpPr>
        <p:sp>
          <p:nvSpPr>
            <p:cNvPr id="18" name="object 18"/>
            <p:cNvSpPr/>
            <p:nvPr/>
          </p:nvSpPr>
          <p:spPr>
            <a:xfrm>
              <a:off x="848231" y="253329"/>
              <a:ext cx="7364095" cy="4495165"/>
            </a:xfrm>
            <a:custGeom>
              <a:avLst/>
              <a:gdLst/>
              <a:ahLst/>
              <a:cxnLst/>
              <a:rect l="l" t="t" r="r" b="b"/>
              <a:pathLst>
                <a:path w="7364095" h="4495165">
                  <a:moveTo>
                    <a:pt x="7363641" y="0"/>
                  </a:moveTo>
                  <a:lnTo>
                    <a:pt x="7363641" y="4495009"/>
                  </a:lnTo>
                  <a:lnTo>
                    <a:pt x="0" y="4495009"/>
                  </a:lnTo>
                  <a:lnTo>
                    <a:pt x="0" y="0"/>
                  </a:lnTo>
                </a:path>
              </a:pathLst>
            </a:custGeom>
            <a:ln w="6727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3565" y="235737"/>
              <a:ext cx="796290" cy="1003935"/>
            </a:xfrm>
            <a:custGeom>
              <a:avLst/>
              <a:gdLst/>
              <a:ahLst/>
              <a:cxnLst/>
              <a:rect l="l" t="t" r="r" b="b"/>
              <a:pathLst>
                <a:path w="796290" h="1003935">
                  <a:moveTo>
                    <a:pt x="796291" y="0"/>
                  </a:moveTo>
                  <a:lnTo>
                    <a:pt x="714874" y="342"/>
                  </a:lnTo>
                  <a:lnTo>
                    <a:pt x="635810" y="1348"/>
                  </a:lnTo>
                  <a:lnTo>
                    <a:pt x="559498" y="2983"/>
                  </a:lnTo>
                  <a:lnTo>
                    <a:pt x="486338" y="5214"/>
                  </a:lnTo>
                  <a:lnTo>
                    <a:pt x="416731" y="8008"/>
                  </a:lnTo>
                  <a:lnTo>
                    <a:pt x="351077" y="11332"/>
                  </a:lnTo>
                  <a:lnTo>
                    <a:pt x="289775" y="15152"/>
                  </a:lnTo>
                  <a:lnTo>
                    <a:pt x="233228" y="19434"/>
                  </a:lnTo>
                  <a:lnTo>
                    <a:pt x="181834" y="24146"/>
                  </a:lnTo>
                  <a:lnTo>
                    <a:pt x="135993" y="29255"/>
                  </a:lnTo>
                  <a:lnTo>
                    <a:pt x="96108" y="34726"/>
                  </a:lnTo>
                  <a:lnTo>
                    <a:pt x="35799" y="46622"/>
                  </a:lnTo>
                  <a:lnTo>
                    <a:pt x="0" y="66354"/>
                  </a:lnTo>
                  <a:lnTo>
                    <a:pt x="0" y="937427"/>
                  </a:lnTo>
                  <a:lnTo>
                    <a:pt x="35799" y="957159"/>
                  </a:lnTo>
                  <a:lnTo>
                    <a:pt x="96108" y="969055"/>
                  </a:lnTo>
                  <a:lnTo>
                    <a:pt x="135993" y="974526"/>
                  </a:lnTo>
                  <a:lnTo>
                    <a:pt x="181834" y="979635"/>
                  </a:lnTo>
                  <a:lnTo>
                    <a:pt x="233228" y="984347"/>
                  </a:lnTo>
                  <a:lnTo>
                    <a:pt x="289775" y="988629"/>
                  </a:lnTo>
                  <a:lnTo>
                    <a:pt x="351077" y="992449"/>
                  </a:lnTo>
                  <a:lnTo>
                    <a:pt x="416731" y="995773"/>
                  </a:lnTo>
                  <a:lnTo>
                    <a:pt x="486338" y="998567"/>
                  </a:lnTo>
                  <a:lnTo>
                    <a:pt x="559498" y="1000798"/>
                  </a:lnTo>
                  <a:lnTo>
                    <a:pt x="635810" y="1002433"/>
                  </a:lnTo>
                  <a:lnTo>
                    <a:pt x="714874" y="1003439"/>
                  </a:lnTo>
                  <a:lnTo>
                    <a:pt x="796291" y="1003782"/>
                  </a:lnTo>
                </a:path>
              </a:pathLst>
            </a:custGeom>
            <a:ln w="76200">
              <a:solidFill>
                <a:srgbClr val="003D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458465" y="1132877"/>
            <a:ext cx="7746495" cy="89439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72813" rIns="0" bIns="0" rtlCol="0">
            <a:spAutoFit/>
          </a:bodyPr>
          <a:lstStyle/>
          <a:p>
            <a:pPr marL="182029" marR="1353786">
              <a:lnSpc>
                <a:spcPct val="100000"/>
              </a:lnSpc>
              <a:spcBef>
                <a:spcPts val="573"/>
              </a:spcBef>
            </a:pPr>
            <a:r>
              <a:rPr sz="2667" dirty="0">
                <a:latin typeface="Calibri"/>
                <a:cs typeface="Calibri"/>
              </a:rPr>
              <a:t>The</a:t>
            </a:r>
            <a:r>
              <a:rPr sz="2667" spc="-87" dirty="0">
                <a:latin typeface="Calibri"/>
                <a:cs typeface="Calibri"/>
              </a:rPr>
              <a:t> </a:t>
            </a:r>
            <a:r>
              <a:rPr sz="2667" spc="-13" dirty="0">
                <a:latin typeface="Calibri"/>
                <a:cs typeface="Calibri"/>
              </a:rPr>
              <a:t>average</a:t>
            </a:r>
            <a:r>
              <a:rPr sz="2667" spc="-80" dirty="0">
                <a:latin typeface="Calibri"/>
                <a:cs typeface="Calibri"/>
              </a:rPr>
              <a:t> </a:t>
            </a:r>
            <a:r>
              <a:rPr sz="2667" dirty="0">
                <a:latin typeface="Calibri"/>
                <a:cs typeface="Calibri"/>
              </a:rPr>
              <a:t>wait</a:t>
            </a:r>
            <a:r>
              <a:rPr sz="2667" spc="-80" dirty="0">
                <a:latin typeface="Calibri"/>
                <a:cs typeface="Calibri"/>
              </a:rPr>
              <a:t> </a:t>
            </a:r>
            <a:r>
              <a:rPr sz="2667" dirty="0">
                <a:latin typeface="Calibri"/>
                <a:cs typeface="Calibri"/>
              </a:rPr>
              <a:t>time</a:t>
            </a:r>
            <a:r>
              <a:rPr sz="2667" spc="-80" dirty="0">
                <a:latin typeface="Calibri"/>
                <a:cs typeface="Calibri"/>
              </a:rPr>
              <a:t> </a:t>
            </a:r>
            <a:r>
              <a:rPr sz="2667" dirty="0">
                <a:latin typeface="Calibri"/>
                <a:cs typeface="Calibri"/>
              </a:rPr>
              <a:t>to</a:t>
            </a:r>
            <a:r>
              <a:rPr sz="2667" spc="-93" dirty="0">
                <a:latin typeface="Calibri"/>
                <a:cs typeface="Calibri"/>
              </a:rPr>
              <a:t> </a:t>
            </a:r>
            <a:r>
              <a:rPr sz="2667" dirty="0">
                <a:latin typeface="Calibri"/>
                <a:cs typeface="Calibri"/>
              </a:rPr>
              <a:t>receive</a:t>
            </a:r>
            <a:r>
              <a:rPr sz="2667" spc="-87" dirty="0">
                <a:latin typeface="Calibri"/>
                <a:cs typeface="Calibri"/>
              </a:rPr>
              <a:t> </a:t>
            </a:r>
            <a:r>
              <a:rPr sz="2667" dirty="0">
                <a:latin typeface="Calibri"/>
                <a:cs typeface="Calibri"/>
              </a:rPr>
              <a:t>therapy</a:t>
            </a:r>
            <a:r>
              <a:rPr sz="2667" spc="-93" dirty="0">
                <a:latin typeface="Calibri"/>
                <a:cs typeface="Calibri"/>
              </a:rPr>
              <a:t> </a:t>
            </a:r>
            <a:r>
              <a:rPr sz="2667" spc="-33" dirty="0">
                <a:latin typeface="Calibri"/>
                <a:cs typeface="Calibri"/>
              </a:rPr>
              <a:t>or </a:t>
            </a:r>
            <a:r>
              <a:rPr sz="2667" spc="-13" dirty="0">
                <a:latin typeface="Calibri"/>
                <a:cs typeface="Calibri"/>
              </a:rPr>
              <a:t>psychiatry</a:t>
            </a:r>
            <a:r>
              <a:rPr sz="2667" spc="-47" dirty="0">
                <a:latin typeface="Calibri"/>
                <a:cs typeface="Calibri"/>
              </a:rPr>
              <a:t> </a:t>
            </a:r>
            <a:r>
              <a:rPr sz="2667" dirty="0">
                <a:latin typeface="Calibri"/>
                <a:cs typeface="Calibri"/>
              </a:rPr>
              <a:t>in</a:t>
            </a:r>
            <a:r>
              <a:rPr sz="2667" spc="-40" dirty="0">
                <a:latin typeface="Calibri"/>
                <a:cs typeface="Calibri"/>
              </a:rPr>
              <a:t> </a:t>
            </a:r>
            <a:r>
              <a:rPr sz="2667" dirty="0">
                <a:latin typeface="Calibri"/>
                <a:cs typeface="Calibri"/>
              </a:rPr>
              <a:t>the</a:t>
            </a:r>
            <a:r>
              <a:rPr sz="2667" spc="-33" dirty="0">
                <a:latin typeface="Calibri"/>
                <a:cs typeface="Calibri"/>
              </a:rPr>
              <a:t> </a:t>
            </a:r>
            <a:r>
              <a:rPr sz="2667" dirty="0">
                <a:latin typeface="Calibri"/>
                <a:cs typeface="Calibri"/>
              </a:rPr>
              <a:t>U</a:t>
            </a:r>
            <a:r>
              <a:rPr lang="en-US" sz="2667" dirty="0">
                <a:latin typeface="Calibri"/>
                <a:cs typeface="Calibri"/>
              </a:rPr>
              <a:t>.</a:t>
            </a:r>
            <a:r>
              <a:rPr sz="2667" dirty="0">
                <a:latin typeface="Calibri"/>
                <a:cs typeface="Calibri"/>
              </a:rPr>
              <a:t>S</a:t>
            </a:r>
            <a:r>
              <a:rPr lang="en-US" sz="2667" dirty="0">
                <a:latin typeface="Calibri"/>
                <a:cs typeface="Calibri"/>
              </a:rPr>
              <a:t>.</a:t>
            </a:r>
            <a:r>
              <a:rPr sz="2667" spc="-33" dirty="0">
                <a:latin typeface="Calibri"/>
                <a:cs typeface="Calibri"/>
              </a:rPr>
              <a:t> </a:t>
            </a:r>
            <a:r>
              <a:rPr sz="2667" dirty="0">
                <a:latin typeface="Calibri"/>
                <a:cs typeface="Calibri"/>
              </a:rPr>
              <a:t>is</a:t>
            </a:r>
            <a:r>
              <a:rPr sz="2667" spc="-40" dirty="0">
                <a:latin typeface="Calibri"/>
                <a:cs typeface="Calibri"/>
              </a:rPr>
              <a:t> </a:t>
            </a:r>
            <a:r>
              <a:rPr lang="en-US" sz="2667" dirty="0">
                <a:latin typeface="Calibri"/>
                <a:cs typeface="Calibri"/>
              </a:rPr>
              <a:t>from</a:t>
            </a:r>
            <a:r>
              <a:rPr sz="2667" spc="-40" dirty="0">
                <a:latin typeface="Calibri"/>
                <a:cs typeface="Calibri"/>
              </a:rPr>
              <a:t> </a:t>
            </a:r>
            <a:r>
              <a:rPr sz="2667" b="1" spc="-13" dirty="0">
                <a:latin typeface="Calibri"/>
                <a:cs typeface="Calibri"/>
              </a:rPr>
              <a:t>48</a:t>
            </a:r>
            <a:r>
              <a:rPr lang="en-US" sz="2667" b="1" spc="-13" dirty="0">
                <a:latin typeface="Calibri"/>
                <a:cs typeface="Calibri"/>
              </a:rPr>
              <a:t> to </a:t>
            </a:r>
            <a:r>
              <a:rPr sz="2667" b="1" dirty="0">
                <a:latin typeface="Calibri"/>
                <a:cs typeface="Calibri"/>
              </a:rPr>
              <a:t>67</a:t>
            </a:r>
            <a:r>
              <a:rPr lang="en-US" sz="2667" b="1" spc="-40" dirty="0">
                <a:latin typeface="Calibri"/>
                <a:cs typeface="Calibri"/>
              </a:rPr>
              <a:t> </a:t>
            </a:r>
            <a:r>
              <a:rPr sz="2667" b="1" spc="-13" dirty="0">
                <a:latin typeface="Calibri"/>
                <a:cs typeface="Calibri"/>
              </a:rPr>
              <a:t>days</a:t>
            </a:r>
            <a:r>
              <a:rPr sz="2667" spc="-13" dirty="0">
                <a:latin typeface="Calibri"/>
                <a:cs typeface="Calibri"/>
              </a:rPr>
              <a:t>.</a:t>
            </a:r>
            <a:endParaRPr sz="2667" dirty="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726939" y="4745105"/>
            <a:ext cx="409787" cy="927100"/>
            <a:chOff x="1295204" y="3558828"/>
            <a:chExt cx="307340" cy="695325"/>
          </a:xfrm>
        </p:grpSpPr>
        <p:sp>
          <p:nvSpPr>
            <p:cNvPr id="22" name="object 22"/>
            <p:cNvSpPr/>
            <p:nvPr/>
          </p:nvSpPr>
          <p:spPr>
            <a:xfrm>
              <a:off x="1301554" y="3565178"/>
              <a:ext cx="294640" cy="682625"/>
            </a:xfrm>
            <a:custGeom>
              <a:avLst/>
              <a:gdLst/>
              <a:ahLst/>
              <a:cxnLst/>
              <a:rect l="l" t="t" r="r" b="b"/>
              <a:pathLst>
                <a:path w="294640" h="682625">
                  <a:moveTo>
                    <a:pt x="220648" y="0"/>
                  </a:moveTo>
                  <a:lnTo>
                    <a:pt x="73549" y="0"/>
                  </a:lnTo>
                  <a:lnTo>
                    <a:pt x="73549" y="535280"/>
                  </a:lnTo>
                  <a:lnTo>
                    <a:pt x="0" y="535280"/>
                  </a:lnTo>
                  <a:lnTo>
                    <a:pt x="147099" y="682379"/>
                  </a:lnTo>
                  <a:lnTo>
                    <a:pt x="294198" y="535280"/>
                  </a:lnTo>
                  <a:lnTo>
                    <a:pt x="220648" y="535280"/>
                  </a:lnTo>
                  <a:lnTo>
                    <a:pt x="220648" y="0"/>
                  </a:lnTo>
                  <a:close/>
                </a:path>
              </a:pathLst>
            </a:custGeom>
            <a:solidFill>
              <a:srgbClr val="003D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301554" y="3565178"/>
              <a:ext cx="294640" cy="682625"/>
            </a:xfrm>
            <a:custGeom>
              <a:avLst/>
              <a:gdLst/>
              <a:ahLst/>
              <a:cxnLst/>
              <a:rect l="l" t="t" r="r" b="b"/>
              <a:pathLst>
                <a:path w="294640" h="682625">
                  <a:moveTo>
                    <a:pt x="0" y="535280"/>
                  </a:moveTo>
                  <a:lnTo>
                    <a:pt x="73549" y="535280"/>
                  </a:lnTo>
                  <a:lnTo>
                    <a:pt x="73549" y="0"/>
                  </a:lnTo>
                  <a:lnTo>
                    <a:pt x="220649" y="0"/>
                  </a:lnTo>
                  <a:lnTo>
                    <a:pt x="220649" y="535280"/>
                  </a:lnTo>
                  <a:lnTo>
                    <a:pt x="294199" y="535280"/>
                  </a:lnTo>
                  <a:lnTo>
                    <a:pt x="147099" y="682379"/>
                  </a:lnTo>
                  <a:lnTo>
                    <a:pt x="0" y="535280"/>
                  </a:lnTo>
                  <a:close/>
                </a:path>
              </a:pathLst>
            </a:custGeom>
            <a:ln w="12700">
              <a:solidFill>
                <a:srgbClr val="004E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338389" y="3813240"/>
            <a:ext cx="1217507" cy="948122"/>
          </a:xfrm>
          <a:prstGeom prst="rect">
            <a:avLst/>
          </a:prstGeom>
          <a:solidFill>
            <a:srgbClr val="003D53"/>
          </a:solidFill>
        </p:spPr>
        <p:txBody>
          <a:bodyPr vert="horz" wrap="square" lIns="0" tIns="24553" rIns="0" bIns="0" rtlCol="0">
            <a:spAutoFit/>
          </a:bodyPr>
          <a:lstStyle/>
          <a:p>
            <a:pPr marL="264153" marR="253994" indent="-847" algn="ctr">
              <a:lnSpc>
                <a:spcPct val="100000"/>
              </a:lnSpc>
              <a:spcBef>
                <a:spcPts val="193"/>
              </a:spcBef>
            </a:pPr>
            <a:r>
              <a:rPr sz="2000" spc="-27" dirty="0">
                <a:solidFill>
                  <a:srgbClr val="FFFFFF"/>
                </a:solidFill>
                <a:latin typeface="Calibri"/>
                <a:cs typeface="Calibri"/>
              </a:rPr>
              <a:t>Same</a:t>
            </a:r>
            <a:r>
              <a:rPr lang="en-US" sz="2000" spc="-27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000" spc="-2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33" dirty="0">
                <a:solidFill>
                  <a:srgbClr val="FFFFFF"/>
                </a:solidFill>
                <a:latin typeface="Calibri"/>
                <a:cs typeface="Calibri"/>
              </a:rPr>
              <a:t>Day </a:t>
            </a:r>
            <a:r>
              <a:rPr sz="2000" spc="-13" dirty="0">
                <a:solidFill>
                  <a:srgbClr val="FFFFFF"/>
                </a:solidFill>
                <a:latin typeface="Calibri"/>
                <a:cs typeface="Calibri"/>
              </a:rPr>
              <a:t>Access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18992" y="46827"/>
            <a:ext cx="9836573" cy="569807"/>
          </a:xfrm>
          <a:custGeom>
            <a:avLst/>
            <a:gdLst/>
            <a:ahLst/>
            <a:cxnLst/>
            <a:rect l="l" t="t" r="r" b="b"/>
            <a:pathLst>
              <a:path w="7377430" h="427355">
                <a:moveTo>
                  <a:pt x="7377120" y="0"/>
                </a:moveTo>
                <a:lnTo>
                  <a:pt x="0" y="0"/>
                </a:lnTo>
                <a:lnTo>
                  <a:pt x="0" y="426732"/>
                </a:lnTo>
                <a:lnTo>
                  <a:pt x="7377120" y="426732"/>
                </a:lnTo>
                <a:lnTo>
                  <a:pt x="7377120" y="0"/>
                </a:lnTo>
                <a:close/>
              </a:path>
            </a:pathLst>
          </a:custGeom>
          <a:solidFill>
            <a:srgbClr val="004E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1887518" y="-8806"/>
            <a:ext cx="8299873" cy="52154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Access</a:t>
            </a:r>
            <a:r>
              <a:rPr sz="3200" b="0" u="heavy" spc="-67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3200" b="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to</a:t>
            </a:r>
            <a:r>
              <a:rPr sz="3200" b="0" u="heavy" spc="-73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3200" b="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Care</a:t>
            </a:r>
            <a:r>
              <a:rPr sz="3200" b="0" u="none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3200" b="0" u="none" spc="-7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0" u="none" dirty="0">
                <a:solidFill>
                  <a:srgbClr val="FFFFFF"/>
                </a:solidFill>
                <a:latin typeface="Calibri"/>
                <a:cs typeface="Calibri"/>
              </a:rPr>
              <a:t>10x</a:t>
            </a:r>
            <a:r>
              <a:rPr sz="3200" b="0" u="none" spc="-7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0" u="none" dirty="0">
                <a:solidFill>
                  <a:srgbClr val="FFFFFF"/>
                </a:solidFill>
                <a:latin typeface="Calibri"/>
                <a:cs typeface="Calibri"/>
              </a:rPr>
              <a:t>Higher</a:t>
            </a:r>
            <a:r>
              <a:rPr sz="3200" b="0" u="none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0" u="none" dirty="0">
                <a:solidFill>
                  <a:srgbClr val="FFFFFF"/>
                </a:solidFill>
                <a:latin typeface="Calibri"/>
                <a:cs typeface="Calibri"/>
              </a:rPr>
              <a:t>than</a:t>
            </a:r>
            <a:r>
              <a:rPr sz="3200" b="0" u="none" spc="-6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0" u="none" dirty="0">
                <a:solidFill>
                  <a:srgbClr val="FFFFFF"/>
                </a:solidFill>
                <a:latin typeface="Calibri"/>
                <a:cs typeface="Calibri"/>
              </a:rPr>
              <a:t>National</a:t>
            </a:r>
            <a:r>
              <a:rPr sz="3200" b="0" u="none" spc="-7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0" u="none" spc="-13" dirty="0">
                <a:solidFill>
                  <a:srgbClr val="FFFFFF"/>
                </a:solidFill>
                <a:latin typeface="Calibri"/>
                <a:cs typeface="Calibri"/>
              </a:rPr>
              <a:t>Averages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068198" y="5522864"/>
            <a:ext cx="9938173" cy="1288625"/>
            <a:chOff x="801148" y="4142147"/>
            <a:chExt cx="7453630" cy="966469"/>
          </a:xfrm>
        </p:grpSpPr>
        <p:sp>
          <p:nvSpPr>
            <p:cNvPr id="28" name="object 28"/>
            <p:cNvSpPr/>
            <p:nvPr/>
          </p:nvSpPr>
          <p:spPr>
            <a:xfrm>
              <a:off x="839248" y="4180247"/>
              <a:ext cx="7377430" cy="591820"/>
            </a:xfrm>
            <a:custGeom>
              <a:avLst/>
              <a:gdLst/>
              <a:ahLst/>
              <a:cxnLst/>
              <a:rect l="l" t="t" r="r" b="b"/>
              <a:pathLst>
                <a:path w="7377430" h="591820">
                  <a:moveTo>
                    <a:pt x="7377120" y="0"/>
                  </a:moveTo>
                  <a:lnTo>
                    <a:pt x="7376670" y="80247"/>
                  </a:lnTo>
                  <a:lnTo>
                    <a:pt x="7375359" y="157214"/>
                  </a:lnTo>
                  <a:lnTo>
                    <a:pt x="7373247" y="230194"/>
                  </a:lnTo>
                  <a:lnTo>
                    <a:pt x="7370392" y="298484"/>
                  </a:lnTo>
                  <a:lnTo>
                    <a:pt x="7366852" y="361379"/>
                  </a:lnTo>
                  <a:lnTo>
                    <a:pt x="7362687" y="418174"/>
                  </a:lnTo>
                  <a:lnTo>
                    <a:pt x="7357954" y="468164"/>
                  </a:lnTo>
                  <a:lnTo>
                    <a:pt x="7352713" y="510646"/>
                  </a:lnTo>
                  <a:lnTo>
                    <a:pt x="7340942" y="570263"/>
                  </a:lnTo>
                  <a:lnTo>
                    <a:pt x="7327842" y="591388"/>
                  </a:lnTo>
                  <a:lnTo>
                    <a:pt x="49277" y="591388"/>
                  </a:lnTo>
                  <a:lnTo>
                    <a:pt x="30096" y="544913"/>
                  </a:lnTo>
                  <a:lnTo>
                    <a:pt x="19165" y="468164"/>
                  </a:lnTo>
                  <a:lnTo>
                    <a:pt x="14433" y="418174"/>
                  </a:lnTo>
                  <a:lnTo>
                    <a:pt x="10267" y="361379"/>
                  </a:lnTo>
                  <a:lnTo>
                    <a:pt x="6727" y="298484"/>
                  </a:lnTo>
                  <a:lnTo>
                    <a:pt x="3872" y="230194"/>
                  </a:lnTo>
                  <a:lnTo>
                    <a:pt x="1760" y="157214"/>
                  </a:lnTo>
                  <a:lnTo>
                    <a:pt x="449" y="80247"/>
                  </a:lnTo>
                  <a:lnTo>
                    <a:pt x="0" y="0"/>
                  </a:lnTo>
                </a:path>
              </a:pathLst>
            </a:custGeom>
            <a:ln w="76200">
              <a:solidFill>
                <a:srgbClr val="004E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53628" y="4757302"/>
              <a:ext cx="6000750" cy="351155"/>
            </a:xfrm>
            <a:custGeom>
              <a:avLst/>
              <a:gdLst/>
              <a:ahLst/>
              <a:cxnLst/>
              <a:rect l="l" t="t" r="r" b="b"/>
              <a:pathLst>
                <a:path w="6000750" h="351154">
                  <a:moveTo>
                    <a:pt x="6000728" y="0"/>
                  </a:moveTo>
                  <a:lnTo>
                    <a:pt x="0" y="0"/>
                  </a:lnTo>
                  <a:lnTo>
                    <a:pt x="0" y="351076"/>
                  </a:lnTo>
                  <a:lnTo>
                    <a:pt x="6000728" y="351076"/>
                  </a:lnTo>
                  <a:lnTo>
                    <a:pt x="6000728" y="0"/>
                  </a:lnTo>
                  <a:close/>
                </a:path>
              </a:pathLst>
            </a:custGeom>
            <a:solidFill>
              <a:srgbClr val="004E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245671" y="5776369"/>
            <a:ext cx="3919220" cy="938107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77045" marR="71965" indent="-53339">
              <a:lnSpc>
                <a:spcPts val="1747"/>
              </a:lnSpc>
              <a:spcBef>
                <a:spcPts val="240"/>
              </a:spcBef>
              <a:tabLst>
                <a:tab pos="1229328" algn="l"/>
              </a:tabLst>
            </a:pPr>
            <a:r>
              <a:rPr sz="1467" spc="-13" dirty="0">
                <a:solidFill>
                  <a:srgbClr val="595959"/>
                </a:solidFill>
                <a:latin typeface="Arial"/>
                <a:cs typeface="Arial"/>
              </a:rPr>
              <a:t>Individual</a:t>
            </a:r>
            <a:r>
              <a:rPr sz="1467" dirty="0">
                <a:solidFill>
                  <a:srgbClr val="595959"/>
                </a:solidFill>
                <a:latin typeface="Arial"/>
                <a:cs typeface="Arial"/>
              </a:rPr>
              <a:t>	Peer</a:t>
            </a:r>
            <a:r>
              <a:rPr sz="1467" spc="93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95959"/>
                </a:solidFill>
                <a:latin typeface="Arial"/>
                <a:cs typeface="Arial"/>
              </a:rPr>
              <a:t>Support</a:t>
            </a:r>
            <a:r>
              <a:rPr sz="1467" spc="147" dirty="0">
                <a:solidFill>
                  <a:srgbClr val="595959"/>
                </a:solidFill>
                <a:latin typeface="Arial"/>
                <a:cs typeface="Arial"/>
              </a:rPr>
              <a:t>  </a:t>
            </a:r>
            <a:r>
              <a:rPr sz="1467" dirty="0">
                <a:solidFill>
                  <a:srgbClr val="595959"/>
                </a:solidFill>
                <a:latin typeface="Arial"/>
                <a:cs typeface="Arial"/>
              </a:rPr>
              <a:t>Support</a:t>
            </a:r>
            <a:r>
              <a:rPr sz="1467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467" spc="-13" dirty="0">
                <a:solidFill>
                  <a:srgbClr val="595959"/>
                </a:solidFill>
                <a:latin typeface="Arial"/>
                <a:cs typeface="Arial"/>
              </a:rPr>
              <a:t>Groups Therapy</a:t>
            </a:r>
            <a:endParaRPr sz="1467">
              <a:latin typeface="Arial"/>
              <a:cs typeface="Arial"/>
            </a:endParaRPr>
          </a:p>
          <a:p>
            <a:pPr marL="16933">
              <a:lnSpc>
                <a:spcPct val="100000"/>
              </a:lnSpc>
              <a:spcBef>
                <a:spcPts val="64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Home</a:t>
            </a:r>
            <a:r>
              <a:rPr sz="2400" spc="-4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3" dirty="0">
                <a:solidFill>
                  <a:srgbClr val="FFFFFF"/>
                </a:solidFill>
                <a:latin typeface="Calibri"/>
                <a:cs typeface="Calibri"/>
              </a:rPr>
              <a:t>Behavioral</a:t>
            </a:r>
            <a:r>
              <a:rPr sz="2400" spc="-5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r>
              <a:rPr sz="2400" spc="-3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7" dirty="0">
                <a:solidFill>
                  <a:srgbClr val="FFFFFF"/>
                </a:solidFill>
                <a:latin typeface="Calibri"/>
                <a:cs typeface="Calibri"/>
              </a:rPr>
              <a:t>Model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821639" y="4475779"/>
            <a:ext cx="402167" cy="792480"/>
          </a:xfrm>
          <a:prstGeom prst="rect">
            <a:avLst/>
          </a:prstGeom>
        </p:spPr>
        <p:txBody>
          <a:bodyPr vert="horz" wrap="square" lIns="0" tIns="115147" rIns="0" bIns="0" rtlCol="0">
            <a:spAutoFit/>
          </a:bodyPr>
          <a:lstStyle/>
          <a:p>
            <a:pPr marL="34711" algn="ctr">
              <a:lnSpc>
                <a:spcPct val="100000"/>
              </a:lnSpc>
              <a:spcBef>
                <a:spcPts val="907"/>
              </a:spcBef>
            </a:pPr>
            <a:r>
              <a:rPr sz="2267" spc="-67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2267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3"/>
              </a:spcBef>
            </a:pPr>
            <a:r>
              <a:rPr sz="1600" spc="-27" dirty="0">
                <a:solidFill>
                  <a:srgbClr val="FFFFFF"/>
                </a:solidFill>
                <a:latin typeface="Calibri"/>
                <a:cs typeface="Calibri"/>
              </a:rPr>
              <a:t>days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65191" y="4510199"/>
            <a:ext cx="402167" cy="733213"/>
          </a:xfrm>
          <a:prstGeom prst="rect">
            <a:avLst/>
          </a:prstGeom>
        </p:spPr>
        <p:txBody>
          <a:bodyPr vert="horz" wrap="square" lIns="0" tIns="80433" rIns="0" bIns="0" rtlCol="0">
            <a:spAutoFit/>
          </a:bodyPr>
          <a:lstStyle/>
          <a:p>
            <a:pPr marL="136310">
              <a:lnSpc>
                <a:spcPct val="100000"/>
              </a:lnSpc>
              <a:spcBef>
                <a:spcPts val="633"/>
              </a:spcBef>
            </a:pPr>
            <a:r>
              <a:rPr sz="2267" spc="-67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2267">
              <a:latin typeface="Calibri"/>
              <a:cs typeface="Calibri"/>
            </a:endParaRP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600" spc="-27" dirty="0">
                <a:solidFill>
                  <a:srgbClr val="FFFFFF"/>
                </a:solidFill>
                <a:latin typeface="Calibri"/>
                <a:cs typeface="Calibri"/>
              </a:rPr>
              <a:t>days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180025" y="4079261"/>
            <a:ext cx="402167" cy="770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8738">
              <a:lnSpc>
                <a:spcPct val="100000"/>
              </a:lnSpc>
              <a:spcBef>
                <a:spcPts val="120"/>
              </a:spcBef>
            </a:pPr>
            <a:r>
              <a:rPr sz="2267" spc="-33" dirty="0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endParaRPr sz="2267">
              <a:latin typeface="Calibri"/>
              <a:cs typeface="Calibri"/>
            </a:endParaRPr>
          </a:p>
          <a:p>
            <a:pPr marL="16933">
              <a:lnSpc>
                <a:spcPct val="100000"/>
              </a:lnSpc>
              <a:spcBef>
                <a:spcPts val="1167"/>
              </a:spcBef>
            </a:pPr>
            <a:r>
              <a:rPr sz="1600" spc="-27" dirty="0">
                <a:solidFill>
                  <a:srgbClr val="FFFFFF"/>
                </a:solidFill>
                <a:latin typeface="Calibri"/>
                <a:cs typeface="Calibri"/>
              </a:rPr>
              <a:t>days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564585" y="3421930"/>
            <a:ext cx="402167" cy="8297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9265">
              <a:lnSpc>
                <a:spcPct val="100000"/>
              </a:lnSpc>
              <a:spcBef>
                <a:spcPts val="120"/>
              </a:spcBef>
            </a:pPr>
            <a:r>
              <a:rPr sz="2267" spc="-33" dirty="0">
                <a:solidFill>
                  <a:srgbClr val="FFFFFF"/>
                </a:solidFill>
                <a:latin typeface="Calibri"/>
                <a:cs typeface="Calibri"/>
              </a:rPr>
              <a:t>14</a:t>
            </a:r>
            <a:endParaRPr sz="2267">
              <a:latin typeface="Calibri"/>
              <a:cs typeface="Calibri"/>
            </a:endParaRPr>
          </a:p>
          <a:p>
            <a:pPr marL="16933">
              <a:lnSpc>
                <a:spcPct val="100000"/>
              </a:lnSpc>
              <a:spcBef>
                <a:spcPts val="1640"/>
              </a:spcBef>
            </a:pPr>
            <a:r>
              <a:rPr sz="1600" spc="-27" dirty="0">
                <a:solidFill>
                  <a:srgbClr val="FFFFFF"/>
                </a:solidFill>
                <a:latin typeface="Calibri"/>
                <a:cs typeface="Calibri"/>
              </a:rPr>
              <a:t>days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915438" y="786630"/>
            <a:ext cx="402167" cy="85598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3657">
              <a:lnSpc>
                <a:spcPct val="100000"/>
              </a:lnSpc>
              <a:spcBef>
                <a:spcPts val="120"/>
              </a:spcBef>
            </a:pPr>
            <a:r>
              <a:rPr sz="2267" spc="-33" dirty="0">
                <a:solidFill>
                  <a:srgbClr val="FFFFFF"/>
                </a:solidFill>
                <a:latin typeface="Calibri"/>
                <a:cs typeface="Calibri"/>
              </a:rPr>
              <a:t>30</a:t>
            </a:r>
            <a:endParaRPr sz="2267">
              <a:latin typeface="Calibri"/>
              <a:cs typeface="Calibri"/>
            </a:endParaRPr>
          </a:p>
          <a:p>
            <a:pPr marL="16933">
              <a:lnSpc>
                <a:spcPct val="100000"/>
              </a:lnSpc>
              <a:spcBef>
                <a:spcPts val="1847"/>
              </a:spcBef>
            </a:pPr>
            <a:r>
              <a:rPr sz="1600" spc="-27" dirty="0">
                <a:solidFill>
                  <a:srgbClr val="FFFFFF"/>
                </a:solidFill>
                <a:latin typeface="Calibri"/>
                <a:cs typeface="Calibri"/>
              </a:rPr>
              <a:t>days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650497" y="4285247"/>
            <a:ext cx="2690707" cy="2020147"/>
            <a:chOff x="1987873" y="3213935"/>
            <a:chExt cx="2018030" cy="1515110"/>
          </a:xfrm>
        </p:grpSpPr>
        <p:sp>
          <p:nvSpPr>
            <p:cNvPr id="37" name="object 37"/>
            <p:cNvSpPr/>
            <p:nvPr/>
          </p:nvSpPr>
          <p:spPr>
            <a:xfrm>
              <a:off x="2006923" y="3232985"/>
              <a:ext cx="955040" cy="1477010"/>
            </a:xfrm>
            <a:custGeom>
              <a:avLst/>
              <a:gdLst/>
              <a:ahLst/>
              <a:cxnLst/>
              <a:rect l="l" t="t" r="r" b="b"/>
              <a:pathLst>
                <a:path w="955039" h="1477010">
                  <a:moveTo>
                    <a:pt x="0" y="0"/>
                  </a:moveTo>
                  <a:lnTo>
                    <a:pt x="954897" y="0"/>
                  </a:lnTo>
                  <a:lnTo>
                    <a:pt x="954897" y="1476503"/>
                  </a:lnTo>
                  <a:lnTo>
                    <a:pt x="0" y="1476503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031697" y="3232985"/>
              <a:ext cx="955040" cy="1477010"/>
            </a:xfrm>
            <a:custGeom>
              <a:avLst/>
              <a:gdLst/>
              <a:ahLst/>
              <a:cxnLst/>
              <a:rect l="l" t="t" r="r" b="b"/>
              <a:pathLst>
                <a:path w="955039" h="1477010">
                  <a:moveTo>
                    <a:pt x="0" y="0"/>
                  </a:moveTo>
                  <a:lnTo>
                    <a:pt x="954897" y="0"/>
                  </a:lnTo>
                  <a:lnTo>
                    <a:pt x="954897" y="1476503"/>
                  </a:lnTo>
                  <a:lnTo>
                    <a:pt x="0" y="1476503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803300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3491" y="697840"/>
            <a:ext cx="11396133" cy="5535505"/>
            <a:chOff x="415118" y="523379"/>
            <a:chExt cx="8547100" cy="415162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2345" y="523379"/>
              <a:ext cx="3828199" cy="41393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31494" y="627063"/>
              <a:ext cx="8514080" cy="4031615"/>
            </a:xfrm>
            <a:custGeom>
              <a:avLst/>
              <a:gdLst/>
              <a:ahLst/>
              <a:cxnLst/>
              <a:rect l="l" t="t" r="r" b="b"/>
              <a:pathLst>
                <a:path w="8514080" h="4031615">
                  <a:moveTo>
                    <a:pt x="8513951" y="4031459"/>
                  </a:moveTo>
                  <a:lnTo>
                    <a:pt x="8430080" y="4031459"/>
                  </a:lnTo>
                  <a:lnTo>
                    <a:pt x="8346402" y="4031459"/>
                  </a:lnTo>
                  <a:lnTo>
                    <a:pt x="8262920" y="4031459"/>
                  </a:lnTo>
                  <a:lnTo>
                    <a:pt x="8179639" y="4031459"/>
                  </a:lnTo>
                  <a:lnTo>
                    <a:pt x="8096562" y="4031458"/>
                  </a:lnTo>
                  <a:lnTo>
                    <a:pt x="8013692" y="4031458"/>
                  </a:lnTo>
                  <a:lnTo>
                    <a:pt x="7931034" y="4031458"/>
                  </a:lnTo>
                  <a:lnTo>
                    <a:pt x="7848591" y="4031458"/>
                  </a:lnTo>
                  <a:lnTo>
                    <a:pt x="7766367" y="4031458"/>
                  </a:lnTo>
                  <a:lnTo>
                    <a:pt x="7684365" y="4031458"/>
                  </a:lnTo>
                  <a:lnTo>
                    <a:pt x="7602590" y="4031458"/>
                  </a:lnTo>
                  <a:lnTo>
                    <a:pt x="7521045" y="4031458"/>
                  </a:lnTo>
                  <a:lnTo>
                    <a:pt x="7439733" y="4031458"/>
                  </a:lnTo>
                  <a:lnTo>
                    <a:pt x="7358659" y="4031458"/>
                  </a:lnTo>
                  <a:lnTo>
                    <a:pt x="7277825" y="4031458"/>
                  </a:lnTo>
                  <a:lnTo>
                    <a:pt x="7197236" y="4031458"/>
                  </a:lnTo>
                  <a:lnTo>
                    <a:pt x="7116896" y="4031458"/>
                  </a:lnTo>
                  <a:lnTo>
                    <a:pt x="7036808" y="4031458"/>
                  </a:lnTo>
                  <a:lnTo>
                    <a:pt x="6956976" y="4031458"/>
                  </a:lnTo>
                  <a:lnTo>
                    <a:pt x="6877403" y="4031458"/>
                  </a:lnTo>
                  <a:lnTo>
                    <a:pt x="6798093" y="4031458"/>
                  </a:lnTo>
                  <a:lnTo>
                    <a:pt x="6719050" y="4031458"/>
                  </a:lnTo>
                  <a:lnTo>
                    <a:pt x="6640278" y="4031458"/>
                  </a:lnTo>
                  <a:lnTo>
                    <a:pt x="6561780" y="4031458"/>
                  </a:lnTo>
                  <a:lnTo>
                    <a:pt x="6483560" y="4031457"/>
                  </a:lnTo>
                  <a:lnTo>
                    <a:pt x="6405622" y="4031457"/>
                  </a:lnTo>
                  <a:lnTo>
                    <a:pt x="6327969" y="4031457"/>
                  </a:lnTo>
                  <a:lnTo>
                    <a:pt x="6250606" y="4031457"/>
                  </a:lnTo>
                  <a:lnTo>
                    <a:pt x="6173535" y="4031457"/>
                  </a:lnTo>
                  <a:lnTo>
                    <a:pt x="6096760" y="4031457"/>
                  </a:lnTo>
                  <a:lnTo>
                    <a:pt x="6020286" y="4031457"/>
                  </a:lnTo>
                  <a:lnTo>
                    <a:pt x="5944116" y="4031457"/>
                  </a:lnTo>
                  <a:lnTo>
                    <a:pt x="5868253" y="4031457"/>
                  </a:lnTo>
                  <a:lnTo>
                    <a:pt x="5792701" y="4031457"/>
                  </a:lnTo>
                  <a:lnTo>
                    <a:pt x="5717464" y="4031456"/>
                  </a:lnTo>
                  <a:lnTo>
                    <a:pt x="5642546" y="4031456"/>
                  </a:lnTo>
                  <a:lnTo>
                    <a:pt x="5567951" y="4031456"/>
                  </a:lnTo>
                  <a:lnTo>
                    <a:pt x="5493681" y="4031456"/>
                  </a:lnTo>
                  <a:lnTo>
                    <a:pt x="5419741" y="4031456"/>
                  </a:lnTo>
                  <a:lnTo>
                    <a:pt x="5346135" y="4031456"/>
                  </a:lnTo>
                  <a:lnTo>
                    <a:pt x="5272866" y="4031456"/>
                  </a:lnTo>
                  <a:lnTo>
                    <a:pt x="5199937" y="4031456"/>
                  </a:lnTo>
                  <a:lnTo>
                    <a:pt x="5127353" y="4031455"/>
                  </a:lnTo>
                  <a:lnTo>
                    <a:pt x="5055118" y="4031455"/>
                  </a:lnTo>
                  <a:lnTo>
                    <a:pt x="4983234" y="4031455"/>
                  </a:lnTo>
                  <a:lnTo>
                    <a:pt x="4911706" y="4031455"/>
                  </a:lnTo>
                  <a:lnTo>
                    <a:pt x="4840537" y="4031455"/>
                  </a:lnTo>
                  <a:lnTo>
                    <a:pt x="4769731" y="4031455"/>
                  </a:lnTo>
                  <a:lnTo>
                    <a:pt x="4699292" y="4031455"/>
                  </a:lnTo>
                  <a:lnTo>
                    <a:pt x="4629223" y="4031454"/>
                  </a:lnTo>
                  <a:lnTo>
                    <a:pt x="4559529" y="4031454"/>
                  </a:lnTo>
                  <a:lnTo>
                    <a:pt x="4490212" y="4031454"/>
                  </a:lnTo>
                  <a:lnTo>
                    <a:pt x="4421277" y="4031454"/>
                  </a:lnTo>
                  <a:lnTo>
                    <a:pt x="4352727" y="4031454"/>
                  </a:lnTo>
                  <a:lnTo>
                    <a:pt x="4284565" y="4031454"/>
                  </a:lnTo>
                  <a:lnTo>
                    <a:pt x="4216797" y="4031453"/>
                  </a:lnTo>
                  <a:lnTo>
                    <a:pt x="4149425" y="4031453"/>
                  </a:lnTo>
                  <a:lnTo>
                    <a:pt x="4082452" y="4031453"/>
                  </a:lnTo>
                  <a:lnTo>
                    <a:pt x="4015884" y="4031453"/>
                  </a:lnTo>
                  <a:lnTo>
                    <a:pt x="3949722" y="4031453"/>
                  </a:lnTo>
                  <a:lnTo>
                    <a:pt x="3883972" y="4031452"/>
                  </a:lnTo>
                  <a:lnTo>
                    <a:pt x="3818637" y="4031452"/>
                  </a:lnTo>
                  <a:lnTo>
                    <a:pt x="3753720" y="4031452"/>
                  </a:lnTo>
                  <a:lnTo>
                    <a:pt x="3689225" y="4031452"/>
                  </a:lnTo>
                  <a:lnTo>
                    <a:pt x="3625156" y="4031452"/>
                  </a:lnTo>
                  <a:lnTo>
                    <a:pt x="3561517" y="4031452"/>
                  </a:lnTo>
                  <a:lnTo>
                    <a:pt x="3498311" y="4031451"/>
                  </a:lnTo>
                  <a:lnTo>
                    <a:pt x="3435542" y="4031451"/>
                  </a:lnTo>
                  <a:lnTo>
                    <a:pt x="3373213" y="4031451"/>
                  </a:lnTo>
                  <a:lnTo>
                    <a:pt x="3311329" y="4031451"/>
                  </a:lnTo>
                  <a:lnTo>
                    <a:pt x="3249893" y="4031450"/>
                  </a:lnTo>
                  <a:lnTo>
                    <a:pt x="3188909" y="4031450"/>
                  </a:lnTo>
                  <a:lnTo>
                    <a:pt x="3128380" y="4031450"/>
                  </a:lnTo>
                  <a:lnTo>
                    <a:pt x="3068310" y="4031450"/>
                  </a:lnTo>
                  <a:lnTo>
                    <a:pt x="3008703" y="4031450"/>
                  </a:lnTo>
                  <a:lnTo>
                    <a:pt x="2949563" y="4031449"/>
                  </a:lnTo>
                  <a:lnTo>
                    <a:pt x="2890893" y="4031449"/>
                  </a:lnTo>
                  <a:lnTo>
                    <a:pt x="2832696" y="4031449"/>
                  </a:lnTo>
                  <a:lnTo>
                    <a:pt x="2774978" y="4031449"/>
                  </a:lnTo>
                  <a:lnTo>
                    <a:pt x="2717740" y="4031448"/>
                  </a:lnTo>
                  <a:lnTo>
                    <a:pt x="2660988" y="4031448"/>
                  </a:lnTo>
                  <a:lnTo>
                    <a:pt x="2604725" y="4031448"/>
                  </a:lnTo>
                  <a:lnTo>
                    <a:pt x="2548953" y="4031448"/>
                  </a:lnTo>
                  <a:lnTo>
                    <a:pt x="2493678" y="4031448"/>
                  </a:lnTo>
                  <a:lnTo>
                    <a:pt x="2438903" y="4031447"/>
                  </a:lnTo>
                  <a:lnTo>
                    <a:pt x="2384631" y="4031447"/>
                  </a:lnTo>
                  <a:lnTo>
                    <a:pt x="2330867" y="4031447"/>
                  </a:lnTo>
                  <a:lnTo>
                    <a:pt x="2277613" y="4031447"/>
                  </a:lnTo>
                  <a:lnTo>
                    <a:pt x="2224874" y="4031446"/>
                  </a:lnTo>
                  <a:lnTo>
                    <a:pt x="2172653" y="4031446"/>
                  </a:lnTo>
                  <a:lnTo>
                    <a:pt x="2120954" y="4031446"/>
                  </a:lnTo>
                  <a:lnTo>
                    <a:pt x="2069781" y="4031446"/>
                  </a:lnTo>
                  <a:lnTo>
                    <a:pt x="2019137" y="4031445"/>
                  </a:lnTo>
                  <a:lnTo>
                    <a:pt x="1969027" y="4031445"/>
                  </a:lnTo>
                  <a:lnTo>
                    <a:pt x="1919453" y="4031445"/>
                  </a:lnTo>
                  <a:lnTo>
                    <a:pt x="1870419" y="4031445"/>
                  </a:lnTo>
                  <a:lnTo>
                    <a:pt x="1821930" y="4031444"/>
                  </a:lnTo>
                  <a:lnTo>
                    <a:pt x="1773988" y="4031444"/>
                  </a:lnTo>
                  <a:lnTo>
                    <a:pt x="1726598" y="4031444"/>
                  </a:lnTo>
                  <a:lnTo>
                    <a:pt x="1679764" y="4031443"/>
                  </a:lnTo>
                  <a:lnTo>
                    <a:pt x="1633488" y="4031443"/>
                  </a:lnTo>
                  <a:lnTo>
                    <a:pt x="1587775" y="4031443"/>
                  </a:lnTo>
                  <a:lnTo>
                    <a:pt x="1542628" y="4031443"/>
                  </a:lnTo>
                  <a:lnTo>
                    <a:pt x="1498052" y="4031442"/>
                  </a:lnTo>
                  <a:lnTo>
                    <a:pt x="1454049" y="4031442"/>
                  </a:lnTo>
                  <a:lnTo>
                    <a:pt x="1410623" y="4031442"/>
                  </a:lnTo>
                  <a:lnTo>
                    <a:pt x="1367779" y="4031441"/>
                  </a:lnTo>
                  <a:lnTo>
                    <a:pt x="1325519" y="4031441"/>
                  </a:lnTo>
                  <a:lnTo>
                    <a:pt x="1283848" y="4031441"/>
                  </a:lnTo>
                  <a:lnTo>
                    <a:pt x="1242770" y="4031441"/>
                  </a:lnTo>
                  <a:lnTo>
                    <a:pt x="1202287" y="4031440"/>
                  </a:lnTo>
                  <a:lnTo>
                    <a:pt x="1162404" y="4031440"/>
                  </a:lnTo>
                  <a:lnTo>
                    <a:pt x="1123124" y="4031440"/>
                  </a:lnTo>
                  <a:lnTo>
                    <a:pt x="1084451" y="4031439"/>
                  </a:lnTo>
                  <a:lnTo>
                    <a:pt x="1008941" y="4031439"/>
                  </a:lnTo>
                  <a:lnTo>
                    <a:pt x="935903" y="4031438"/>
                  </a:lnTo>
                  <a:lnTo>
                    <a:pt x="865367" y="4031438"/>
                  </a:lnTo>
                  <a:lnTo>
                    <a:pt x="797363" y="4031437"/>
                  </a:lnTo>
                  <a:lnTo>
                    <a:pt x="731920" y="4031436"/>
                  </a:lnTo>
                  <a:lnTo>
                    <a:pt x="669068" y="4031436"/>
                  </a:lnTo>
                  <a:lnTo>
                    <a:pt x="608836" y="4031435"/>
                  </a:lnTo>
                  <a:lnTo>
                    <a:pt x="551254" y="4031435"/>
                  </a:lnTo>
                  <a:lnTo>
                    <a:pt x="496351" y="4031434"/>
                  </a:lnTo>
                  <a:lnTo>
                    <a:pt x="444157" y="4031433"/>
                  </a:lnTo>
                  <a:lnTo>
                    <a:pt x="394702" y="4031433"/>
                  </a:lnTo>
                  <a:lnTo>
                    <a:pt x="348015" y="4031432"/>
                  </a:lnTo>
                  <a:lnTo>
                    <a:pt x="304126" y="4031431"/>
                  </a:lnTo>
                  <a:lnTo>
                    <a:pt x="263064" y="4031431"/>
                  </a:lnTo>
                  <a:lnTo>
                    <a:pt x="224859" y="4031430"/>
                  </a:lnTo>
                  <a:lnTo>
                    <a:pt x="172973" y="4031429"/>
                  </a:lnTo>
                  <a:lnTo>
                    <a:pt x="127681" y="4031428"/>
                  </a:lnTo>
                  <a:lnTo>
                    <a:pt x="89083" y="4031427"/>
                  </a:lnTo>
                  <a:lnTo>
                    <a:pt x="48205" y="4031425"/>
                  </a:lnTo>
                  <a:lnTo>
                    <a:pt x="10052" y="4031423"/>
                  </a:lnTo>
                  <a:lnTo>
                    <a:pt x="0" y="4031422"/>
                  </a:lnTo>
                  <a:lnTo>
                    <a:pt x="0" y="37"/>
                  </a:lnTo>
                  <a:lnTo>
                    <a:pt x="39900" y="33"/>
                  </a:lnTo>
                  <a:lnTo>
                    <a:pt x="89083" y="31"/>
                  </a:lnTo>
                  <a:lnTo>
                    <a:pt x="127681" y="30"/>
                  </a:lnTo>
                  <a:lnTo>
                    <a:pt x="172973" y="29"/>
                  </a:lnTo>
                  <a:lnTo>
                    <a:pt x="224859" y="28"/>
                  </a:lnTo>
                  <a:lnTo>
                    <a:pt x="263064" y="28"/>
                  </a:lnTo>
                  <a:lnTo>
                    <a:pt x="304126" y="27"/>
                  </a:lnTo>
                  <a:lnTo>
                    <a:pt x="348015" y="26"/>
                  </a:lnTo>
                  <a:lnTo>
                    <a:pt x="394702" y="26"/>
                  </a:lnTo>
                  <a:lnTo>
                    <a:pt x="444157" y="25"/>
                  </a:lnTo>
                  <a:lnTo>
                    <a:pt x="496351" y="24"/>
                  </a:lnTo>
                  <a:lnTo>
                    <a:pt x="551254" y="24"/>
                  </a:lnTo>
                  <a:lnTo>
                    <a:pt x="608836" y="23"/>
                  </a:lnTo>
                  <a:lnTo>
                    <a:pt x="669068" y="22"/>
                  </a:lnTo>
                  <a:lnTo>
                    <a:pt x="731920" y="22"/>
                  </a:lnTo>
                  <a:lnTo>
                    <a:pt x="797363" y="21"/>
                  </a:lnTo>
                  <a:lnTo>
                    <a:pt x="865367" y="20"/>
                  </a:lnTo>
                  <a:lnTo>
                    <a:pt x="935903" y="20"/>
                  </a:lnTo>
                  <a:lnTo>
                    <a:pt x="1008941" y="19"/>
                  </a:lnTo>
                  <a:lnTo>
                    <a:pt x="1084451" y="19"/>
                  </a:lnTo>
                  <a:lnTo>
                    <a:pt x="1123124" y="18"/>
                  </a:lnTo>
                  <a:lnTo>
                    <a:pt x="1162404" y="18"/>
                  </a:lnTo>
                  <a:lnTo>
                    <a:pt x="1202287" y="18"/>
                  </a:lnTo>
                  <a:lnTo>
                    <a:pt x="1242770" y="17"/>
                  </a:lnTo>
                  <a:lnTo>
                    <a:pt x="1283848" y="17"/>
                  </a:lnTo>
                  <a:lnTo>
                    <a:pt x="1325519" y="17"/>
                  </a:lnTo>
                  <a:lnTo>
                    <a:pt x="1367779" y="17"/>
                  </a:lnTo>
                  <a:lnTo>
                    <a:pt x="1410623" y="16"/>
                  </a:lnTo>
                  <a:lnTo>
                    <a:pt x="1454049" y="16"/>
                  </a:lnTo>
                  <a:lnTo>
                    <a:pt x="1498052" y="16"/>
                  </a:lnTo>
                  <a:lnTo>
                    <a:pt x="1542628" y="15"/>
                  </a:lnTo>
                  <a:lnTo>
                    <a:pt x="1587775" y="15"/>
                  </a:lnTo>
                  <a:lnTo>
                    <a:pt x="1633488" y="15"/>
                  </a:lnTo>
                  <a:lnTo>
                    <a:pt x="1679764" y="15"/>
                  </a:lnTo>
                  <a:lnTo>
                    <a:pt x="1726598" y="14"/>
                  </a:lnTo>
                  <a:lnTo>
                    <a:pt x="1773988" y="14"/>
                  </a:lnTo>
                  <a:lnTo>
                    <a:pt x="1821930" y="14"/>
                  </a:lnTo>
                  <a:lnTo>
                    <a:pt x="1870419" y="13"/>
                  </a:lnTo>
                  <a:lnTo>
                    <a:pt x="1919453" y="13"/>
                  </a:lnTo>
                  <a:lnTo>
                    <a:pt x="1969027" y="13"/>
                  </a:lnTo>
                  <a:lnTo>
                    <a:pt x="2019137" y="13"/>
                  </a:lnTo>
                  <a:lnTo>
                    <a:pt x="2069781" y="12"/>
                  </a:lnTo>
                  <a:lnTo>
                    <a:pt x="2120954" y="12"/>
                  </a:lnTo>
                  <a:lnTo>
                    <a:pt x="2172653" y="12"/>
                  </a:lnTo>
                  <a:lnTo>
                    <a:pt x="2224874" y="12"/>
                  </a:lnTo>
                  <a:lnTo>
                    <a:pt x="2277613" y="11"/>
                  </a:lnTo>
                  <a:lnTo>
                    <a:pt x="2330867" y="11"/>
                  </a:lnTo>
                  <a:lnTo>
                    <a:pt x="2384631" y="11"/>
                  </a:lnTo>
                  <a:lnTo>
                    <a:pt x="2438903" y="11"/>
                  </a:lnTo>
                  <a:lnTo>
                    <a:pt x="2493678" y="10"/>
                  </a:lnTo>
                  <a:lnTo>
                    <a:pt x="2548953" y="10"/>
                  </a:lnTo>
                  <a:lnTo>
                    <a:pt x="2604725" y="10"/>
                  </a:lnTo>
                  <a:lnTo>
                    <a:pt x="2660988" y="10"/>
                  </a:lnTo>
                  <a:lnTo>
                    <a:pt x="2717740" y="9"/>
                  </a:lnTo>
                  <a:lnTo>
                    <a:pt x="2774978" y="9"/>
                  </a:lnTo>
                  <a:lnTo>
                    <a:pt x="2832696" y="9"/>
                  </a:lnTo>
                  <a:lnTo>
                    <a:pt x="2890893" y="9"/>
                  </a:lnTo>
                  <a:lnTo>
                    <a:pt x="2949563" y="9"/>
                  </a:lnTo>
                  <a:lnTo>
                    <a:pt x="3008703" y="8"/>
                  </a:lnTo>
                  <a:lnTo>
                    <a:pt x="3068310" y="8"/>
                  </a:lnTo>
                  <a:lnTo>
                    <a:pt x="3128380" y="8"/>
                  </a:lnTo>
                  <a:lnTo>
                    <a:pt x="3188909" y="8"/>
                  </a:lnTo>
                  <a:lnTo>
                    <a:pt x="3249893" y="7"/>
                  </a:lnTo>
                  <a:lnTo>
                    <a:pt x="3311329" y="7"/>
                  </a:lnTo>
                  <a:lnTo>
                    <a:pt x="3373213" y="7"/>
                  </a:lnTo>
                  <a:lnTo>
                    <a:pt x="3435542" y="7"/>
                  </a:lnTo>
                  <a:lnTo>
                    <a:pt x="3498311" y="7"/>
                  </a:lnTo>
                  <a:lnTo>
                    <a:pt x="3561517" y="6"/>
                  </a:lnTo>
                  <a:lnTo>
                    <a:pt x="3625156" y="6"/>
                  </a:lnTo>
                  <a:lnTo>
                    <a:pt x="3689225" y="6"/>
                  </a:lnTo>
                  <a:lnTo>
                    <a:pt x="3753720" y="6"/>
                  </a:lnTo>
                  <a:lnTo>
                    <a:pt x="3818637" y="6"/>
                  </a:lnTo>
                  <a:lnTo>
                    <a:pt x="3883972" y="5"/>
                  </a:lnTo>
                  <a:lnTo>
                    <a:pt x="3949722" y="5"/>
                  </a:lnTo>
                  <a:lnTo>
                    <a:pt x="4015884" y="5"/>
                  </a:lnTo>
                  <a:lnTo>
                    <a:pt x="4082452" y="5"/>
                  </a:lnTo>
                  <a:lnTo>
                    <a:pt x="4149425" y="5"/>
                  </a:lnTo>
                  <a:lnTo>
                    <a:pt x="4216797" y="5"/>
                  </a:lnTo>
                  <a:lnTo>
                    <a:pt x="4284565" y="4"/>
                  </a:lnTo>
                  <a:lnTo>
                    <a:pt x="4352727" y="4"/>
                  </a:lnTo>
                  <a:lnTo>
                    <a:pt x="4421277" y="4"/>
                  </a:lnTo>
                  <a:lnTo>
                    <a:pt x="4490212" y="4"/>
                  </a:lnTo>
                  <a:lnTo>
                    <a:pt x="4559529" y="4"/>
                  </a:lnTo>
                  <a:lnTo>
                    <a:pt x="4629223" y="4"/>
                  </a:lnTo>
                  <a:lnTo>
                    <a:pt x="4699292" y="3"/>
                  </a:lnTo>
                  <a:lnTo>
                    <a:pt x="4769731" y="3"/>
                  </a:lnTo>
                  <a:lnTo>
                    <a:pt x="4840537" y="3"/>
                  </a:lnTo>
                  <a:lnTo>
                    <a:pt x="4911706" y="3"/>
                  </a:lnTo>
                  <a:lnTo>
                    <a:pt x="4983234" y="3"/>
                  </a:lnTo>
                  <a:lnTo>
                    <a:pt x="5055118" y="3"/>
                  </a:lnTo>
                  <a:lnTo>
                    <a:pt x="5127353" y="3"/>
                  </a:lnTo>
                  <a:lnTo>
                    <a:pt x="5199937" y="2"/>
                  </a:lnTo>
                  <a:lnTo>
                    <a:pt x="5272866" y="2"/>
                  </a:lnTo>
                  <a:lnTo>
                    <a:pt x="5346135" y="2"/>
                  </a:lnTo>
                  <a:lnTo>
                    <a:pt x="5419741" y="2"/>
                  </a:lnTo>
                  <a:lnTo>
                    <a:pt x="5493681" y="2"/>
                  </a:lnTo>
                  <a:lnTo>
                    <a:pt x="5567951" y="2"/>
                  </a:lnTo>
                  <a:lnTo>
                    <a:pt x="5642546" y="2"/>
                  </a:lnTo>
                  <a:lnTo>
                    <a:pt x="5717464" y="2"/>
                  </a:lnTo>
                  <a:lnTo>
                    <a:pt x="5792701" y="1"/>
                  </a:lnTo>
                  <a:lnTo>
                    <a:pt x="5868253" y="1"/>
                  </a:lnTo>
                  <a:lnTo>
                    <a:pt x="5944116" y="1"/>
                  </a:lnTo>
                  <a:lnTo>
                    <a:pt x="6020286" y="1"/>
                  </a:lnTo>
                  <a:lnTo>
                    <a:pt x="6096760" y="1"/>
                  </a:lnTo>
                  <a:lnTo>
                    <a:pt x="6173535" y="1"/>
                  </a:lnTo>
                  <a:lnTo>
                    <a:pt x="6250606" y="1"/>
                  </a:lnTo>
                  <a:lnTo>
                    <a:pt x="6327969" y="1"/>
                  </a:lnTo>
                  <a:lnTo>
                    <a:pt x="6405622" y="1"/>
                  </a:lnTo>
                  <a:lnTo>
                    <a:pt x="6483560" y="1"/>
                  </a:lnTo>
                  <a:lnTo>
                    <a:pt x="6561780" y="0"/>
                  </a:lnTo>
                  <a:lnTo>
                    <a:pt x="6640278" y="0"/>
                  </a:lnTo>
                  <a:lnTo>
                    <a:pt x="6719050" y="0"/>
                  </a:lnTo>
                  <a:lnTo>
                    <a:pt x="6798093" y="0"/>
                  </a:lnTo>
                  <a:lnTo>
                    <a:pt x="6877403" y="0"/>
                  </a:lnTo>
                  <a:lnTo>
                    <a:pt x="6956976" y="0"/>
                  </a:lnTo>
                  <a:lnTo>
                    <a:pt x="7036808" y="0"/>
                  </a:lnTo>
                  <a:lnTo>
                    <a:pt x="7116896" y="0"/>
                  </a:lnTo>
                  <a:lnTo>
                    <a:pt x="7197236" y="0"/>
                  </a:lnTo>
                  <a:lnTo>
                    <a:pt x="7277825" y="0"/>
                  </a:lnTo>
                  <a:lnTo>
                    <a:pt x="7358659" y="0"/>
                  </a:lnTo>
                  <a:lnTo>
                    <a:pt x="7439733" y="0"/>
                  </a:lnTo>
                  <a:lnTo>
                    <a:pt x="7521045" y="0"/>
                  </a:lnTo>
                  <a:lnTo>
                    <a:pt x="7602590" y="0"/>
                  </a:lnTo>
                  <a:lnTo>
                    <a:pt x="7684365" y="0"/>
                  </a:lnTo>
                  <a:lnTo>
                    <a:pt x="7766367" y="0"/>
                  </a:lnTo>
                  <a:lnTo>
                    <a:pt x="7848591" y="0"/>
                  </a:lnTo>
                  <a:lnTo>
                    <a:pt x="7931034" y="0"/>
                  </a:lnTo>
                  <a:lnTo>
                    <a:pt x="8013692" y="0"/>
                  </a:lnTo>
                  <a:lnTo>
                    <a:pt x="8096562" y="0"/>
                  </a:lnTo>
                  <a:lnTo>
                    <a:pt x="8179639" y="0"/>
                  </a:lnTo>
                  <a:lnTo>
                    <a:pt x="8262920" y="0"/>
                  </a:lnTo>
                  <a:lnTo>
                    <a:pt x="8346402" y="0"/>
                  </a:lnTo>
                  <a:lnTo>
                    <a:pt x="8430080" y="0"/>
                  </a:lnTo>
                  <a:lnTo>
                    <a:pt x="8513951" y="0"/>
                  </a:lnTo>
                </a:path>
              </a:pathLst>
            </a:custGeom>
            <a:ln w="32751">
              <a:solidFill>
                <a:srgbClr val="003D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77024" y="1108047"/>
              <a:ext cx="3828415" cy="3411854"/>
            </a:xfrm>
            <a:custGeom>
              <a:avLst/>
              <a:gdLst/>
              <a:ahLst/>
              <a:cxnLst/>
              <a:rect l="l" t="t" r="r" b="b"/>
              <a:pathLst>
                <a:path w="3828415" h="3411854">
                  <a:moveTo>
                    <a:pt x="3828199" y="0"/>
                  </a:moveTo>
                  <a:lnTo>
                    <a:pt x="0" y="0"/>
                  </a:lnTo>
                  <a:lnTo>
                    <a:pt x="0" y="3411461"/>
                  </a:lnTo>
                  <a:lnTo>
                    <a:pt x="3828199" y="3411461"/>
                  </a:lnTo>
                  <a:lnTo>
                    <a:pt x="3828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710540" y="1393952"/>
            <a:ext cx="4911513" cy="50122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067" spc="-13" dirty="0">
                <a:solidFill>
                  <a:srgbClr val="003D53"/>
                </a:solidFill>
                <a:latin typeface="Calibri"/>
                <a:cs typeface="Calibri"/>
              </a:rPr>
              <a:t>100%</a:t>
            </a:r>
            <a:r>
              <a:rPr sz="3067" spc="-107" dirty="0">
                <a:solidFill>
                  <a:srgbClr val="003D53"/>
                </a:solidFill>
                <a:latin typeface="Calibri"/>
                <a:cs typeface="Calibri"/>
              </a:rPr>
              <a:t> </a:t>
            </a:r>
            <a:r>
              <a:rPr sz="3067" spc="-40" dirty="0">
                <a:solidFill>
                  <a:srgbClr val="003D53"/>
                </a:solidFill>
                <a:latin typeface="Calibri"/>
                <a:cs typeface="Calibri"/>
              </a:rPr>
              <a:t>Covered</a:t>
            </a:r>
            <a:r>
              <a:rPr sz="3067" spc="-100" dirty="0">
                <a:solidFill>
                  <a:srgbClr val="003D53"/>
                </a:solidFill>
                <a:latin typeface="Calibri"/>
                <a:cs typeface="Calibri"/>
              </a:rPr>
              <a:t> </a:t>
            </a:r>
            <a:r>
              <a:rPr sz="3067" dirty="0">
                <a:solidFill>
                  <a:srgbClr val="003D53"/>
                </a:solidFill>
                <a:latin typeface="Calibri"/>
                <a:cs typeface="Calibri"/>
              </a:rPr>
              <a:t>–</a:t>
            </a:r>
            <a:r>
              <a:rPr sz="3067" spc="-87" dirty="0">
                <a:solidFill>
                  <a:srgbClr val="003D53"/>
                </a:solidFill>
                <a:latin typeface="Calibri"/>
                <a:cs typeface="Calibri"/>
              </a:rPr>
              <a:t> </a:t>
            </a:r>
            <a:r>
              <a:rPr sz="3067" spc="-27" dirty="0">
                <a:solidFill>
                  <a:srgbClr val="003D53"/>
                </a:solidFill>
                <a:latin typeface="Calibri"/>
                <a:cs typeface="Calibri"/>
              </a:rPr>
              <a:t>Annual</a:t>
            </a:r>
            <a:r>
              <a:rPr sz="3067" spc="-87" dirty="0">
                <a:solidFill>
                  <a:srgbClr val="003D53"/>
                </a:solidFill>
                <a:latin typeface="Calibri"/>
                <a:cs typeface="Calibri"/>
              </a:rPr>
              <a:t> </a:t>
            </a:r>
            <a:r>
              <a:rPr sz="3067" spc="-13" dirty="0">
                <a:solidFill>
                  <a:srgbClr val="003D53"/>
                </a:solidFill>
                <a:latin typeface="Calibri"/>
                <a:cs typeface="Calibri"/>
              </a:rPr>
              <a:t>Service</a:t>
            </a:r>
            <a:endParaRPr sz="3067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10539" y="2321897"/>
            <a:ext cx="4712547" cy="277706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76853" indent="-259920">
              <a:lnSpc>
                <a:spcPct val="100000"/>
              </a:lnSpc>
              <a:spcBef>
                <a:spcPts val="133"/>
              </a:spcBef>
              <a:buFont typeface="Arial"/>
              <a:buChar char="•"/>
              <a:tabLst>
                <a:tab pos="276853" algn="l"/>
              </a:tabLst>
            </a:pPr>
            <a:r>
              <a:rPr sz="2000" b="1" spc="-13" dirty="0">
                <a:solidFill>
                  <a:srgbClr val="E87928"/>
                </a:solidFill>
                <a:latin typeface="Calibri"/>
                <a:cs typeface="Calibri"/>
              </a:rPr>
              <a:t>Completely</a:t>
            </a:r>
            <a:r>
              <a:rPr sz="2000" b="1" spc="13" dirty="0">
                <a:solidFill>
                  <a:srgbClr val="E87928"/>
                </a:solidFill>
                <a:latin typeface="Calibri"/>
                <a:cs typeface="Calibri"/>
              </a:rPr>
              <a:t> </a:t>
            </a:r>
            <a:r>
              <a:rPr sz="2000" b="1" spc="-13" dirty="0">
                <a:solidFill>
                  <a:srgbClr val="E87928"/>
                </a:solidFill>
                <a:latin typeface="Calibri"/>
                <a:cs typeface="Calibri"/>
              </a:rPr>
              <a:t>Confidential</a:t>
            </a:r>
            <a:endParaRPr sz="2000">
              <a:latin typeface="Calibri"/>
              <a:cs typeface="Calibri"/>
            </a:endParaRPr>
          </a:p>
          <a:p>
            <a:pPr marL="245527" marR="68578" indent="-229441">
              <a:lnSpc>
                <a:spcPct val="100000"/>
              </a:lnSpc>
              <a:spcBef>
                <a:spcPts val="2400"/>
              </a:spcBef>
              <a:buChar char="•"/>
              <a:tabLst>
                <a:tab pos="245527" algn="l"/>
                <a:tab pos="276853" algn="l"/>
              </a:tabLst>
            </a:pPr>
            <a:r>
              <a:rPr sz="2000" dirty="0">
                <a:latin typeface="Arial"/>
                <a:cs typeface="Arial"/>
              </a:rPr>
              <a:t>	</a:t>
            </a:r>
            <a:r>
              <a:rPr sz="2000" spc="-13" dirty="0">
                <a:latin typeface="Calibri"/>
                <a:cs typeface="Calibri"/>
              </a:rPr>
              <a:t>Available</a:t>
            </a:r>
            <a:r>
              <a:rPr sz="2000" spc="-3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all</a:t>
            </a:r>
            <a:r>
              <a:rPr sz="2000" spc="-2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health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plan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3" dirty="0">
                <a:latin typeface="Calibri"/>
                <a:cs typeface="Calibri"/>
              </a:rPr>
              <a:t>members</a:t>
            </a:r>
            <a:r>
              <a:rPr sz="2000" spc="-33" dirty="0">
                <a:latin typeface="Calibri"/>
                <a:cs typeface="Calibri"/>
              </a:rPr>
              <a:t> </a:t>
            </a:r>
            <a:r>
              <a:rPr sz="2000" spc="-27" dirty="0">
                <a:latin typeface="Calibri"/>
                <a:cs typeface="Calibri"/>
              </a:rPr>
              <a:t>ages </a:t>
            </a:r>
            <a:r>
              <a:rPr sz="2000" spc="-33" dirty="0">
                <a:latin typeface="Calibri"/>
                <a:cs typeface="Calibri"/>
              </a:rPr>
              <a:t>12+</a:t>
            </a:r>
            <a:endParaRPr sz="2000">
              <a:latin typeface="Calibri"/>
              <a:cs typeface="Calibri"/>
            </a:endParaRPr>
          </a:p>
          <a:p>
            <a:pPr marL="276853" indent="-259920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276853" algn="l"/>
              </a:tabLst>
            </a:pPr>
            <a:r>
              <a:rPr sz="2000" spc="-13" dirty="0">
                <a:latin typeface="Calibri"/>
                <a:cs typeface="Calibri"/>
              </a:rPr>
              <a:t>15-</a:t>
            </a:r>
            <a:r>
              <a:rPr sz="2000" dirty="0">
                <a:latin typeface="Calibri"/>
                <a:cs typeface="Calibri"/>
              </a:rPr>
              <a:t>minute</a:t>
            </a:r>
            <a:r>
              <a:rPr sz="2000" spc="-4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virtual</a:t>
            </a:r>
            <a:r>
              <a:rPr sz="2000" spc="-47" dirty="0">
                <a:latin typeface="Calibri"/>
                <a:cs typeface="Calibri"/>
              </a:rPr>
              <a:t> </a:t>
            </a:r>
            <a:r>
              <a:rPr sz="2000" spc="-13" dirty="0">
                <a:latin typeface="Calibri"/>
                <a:cs typeface="Calibri"/>
              </a:rPr>
              <a:t>consultation</a:t>
            </a:r>
            <a:endParaRPr sz="2000">
              <a:latin typeface="Calibri"/>
              <a:cs typeface="Calibri"/>
            </a:endParaRPr>
          </a:p>
          <a:p>
            <a:pPr marL="276853" marR="6773" indent="-260767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302252" algn="l"/>
              </a:tabLst>
            </a:pPr>
            <a:r>
              <a:rPr sz="2000" spc="-13" dirty="0">
                <a:latin typeface="Calibri"/>
                <a:cs typeface="Calibri"/>
              </a:rPr>
              <a:t>Same-</a:t>
            </a:r>
            <a:r>
              <a:rPr sz="2000" dirty="0">
                <a:latin typeface="Calibri"/>
                <a:cs typeface="Calibri"/>
              </a:rPr>
              <a:t>day</a:t>
            </a:r>
            <a:r>
              <a:rPr sz="2000" spc="-4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access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3" dirty="0">
                <a:latin typeface="Calibri"/>
                <a:cs typeface="Calibri"/>
              </a:rPr>
              <a:t>comprehensive</a:t>
            </a:r>
            <a:r>
              <a:rPr sz="2000" spc="-33" dirty="0">
                <a:latin typeface="Calibri"/>
                <a:cs typeface="Calibri"/>
              </a:rPr>
              <a:t> </a:t>
            </a:r>
            <a:r>
              <a:rPr sz="2000" spc="-13" dirty="0">
                <a:latin typeface="Calibri"/>
                <a:cs typeface="Calibri"/>
              </a:rPr>
              <a:t>mental 	healthcare</a:t>
            </a:r>
            <a:r>
              <a:rPr sz="2000" spc="-3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27" dirty="0">
                <a:latin typeface="Calibri"/>
                <a:cs typeface="Calibri"/>
              </a:rPr>
              <a:t> </a:t>
            </a:r>
            <a:r>
              <a:rPr sz="2000" spc="-13" dirty="0">
                <a:latin typeface="Calibri"/>
                <a:cs typeface="Calibri"/>
              </a:rPr>
              <a:t>members</a:t>
            </a:r>
            <a:r>
              <a:rPr sz="2000" spc="-3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33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their</a:t>
            </a:r>
            <a:r>
              <a:rPr sz="2000" spc="-27" dirty="0">
                <a:latin typeface="Calibri"/>
                <a:cs typeface="Calibri"/>
              </a:rPr>
              <a:t> </a:t>
            </a:r>
            <a:r>
              <a:rPr sz="2000" spc="-13" dirty="0">
                <a:latin typeface="Calibri"/>
                <a:cs typeface="Calibri"/>
              </a:rPr>
              <a:t>families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15321" y="456851"/>
            <a:ext cx="11276753" cy="572807"/>
          </a:xfrm>
          <a:prstGeom prst="rect">
            <a:avLst/>
          </a:prstGeom>
          <a:solidFill>
            <a:srgbClr val="003D53"/>
          </a:solidFill>
        </p:spPr>
        <p:txBody>
          <a:bodyPr vert="horz" wrap="square" lIns="0" tIns="79587" rIns="0" bIns="0" rtlCol="0">
            <a:spAutoFit/>
          </a:bodyPr>
          <a:lstStyle/>
          <a:p>
            <a:pPr marL="272620">
              <a:lnSpc>
                <a:spcPct val="100000"/>
              </a:lnSpc>
              <a:spcBef>
                <a:spcPts val="627"/>
              </a:spcBef>
            </a:pPr>
            <a:r>
              <a:rPr sz="3200" b="0" spc="-13" dirty="0">
                <a:solidFill>
                  <a:srgbClr val="FFFFFF"/>
                </a:solidFill>
                <a:latin typeface="Calibri"/>
                <a:cs typeface="Calibri"/>
              </a:rPr>
              <a:t>Preventive</a:t>
            </a:r>
            <a:r>
              <a:rPr sz="3200" b="0" spc="-9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0" spc="-13" dirty="0">
                <a:solidFill>
                  <a:srgbClr val="FFFFFF"/>
                </a:solidFill>
                <a:latin typeface="Calibri"/>
                <a:cs typeface="Calibri"/>
              </a:rPr>
              <a:t>Behavioral</a:t>
            </a:r>
            <a:r>
              <a:rPr sz="3200" b="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0" dirty="0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r>
              <a:rPr sz="3200" b="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0" spc="-13" dirty="0">
                <a:solidFill>
                  <a:srgbClr val="FFFFFF"/>
                </a:solidFill>
                <a:latin typeface="Calibri"/>
                <a:cs typeface="Calibri"/>
              </a:rPr>
              <a:t>Screening</a:t>
            </a:r>
            <a:endParaRPr sz="3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36444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632481"/>
            <a:ext cx="12186073" cy="0"/>
          </a:xfrm>
          <a:custGeom>
            <a:avLst/>
            <a:gdLst/>
            <a:ahLst/>
            <a:cxnLst/>
            <a:rect l="l" t="t" r="r" b="b"/>
            <a:pathLst>
              <a:path w="9139555">
                <a:moveTo>
                  <a:pt x="0" y="0"/>
                </a:moveTo>
                <a:lnTo>
                  <a:pt x="9139336" y="0"/>
                </a:lnTo>
              </a:path>
            </a:pathLst>
          </a:custGeom>
          <a:ln w="3175">
            <a:solidFill>
              <a:srgbClr val="5E5E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" y="6221307"/>
            <a:ext cx="12186073" cy="0"/>
          </a:xfrm>
          <a:custGeom>
            <a:avLst/>
            <a:gdLst/>
            <a:ahLst/>
            <a:cxnLst/>
            <a:rect l="l" t="t" r="r" b="b"/>
            <a:pathLst>
              <a:path w="9139555">
                <a:moveTo>
                  <a:pt x="0" y="0"/>
                </a:moveTo>
                <a:lnTo>
                  <a:pt x="9139336" y="0"/>
                </a:lnTo>
              </a:path>
            </a:pathLst>
          </a:custGeom>
          <a:ln w="3175">
            <a:solidFill>
              <a:srgbClr val="5E5E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" y="632481"/>
            <a:ext cx="12186073" cy="0"/>
          </a:xfrm>
          <a:custGeom>
            <a:avLst/>
            <a:gdLst/>
            <a:ahLst/>
            <a:cxnLst/>
            <a:rect l="l" t="t" r="r" b="b"/>
            <a:pathLst>
              <a:path w="9139555">
                <a:moveTo>
                  <a:pt x="0" y="0"/>
                </a:moveTo>
                <a:lnTo>
                  <a:pt x="9139336" y="0"/>
                </a:lnTo>
              </a:path>
            </a:pathLst>
          </a:custGeom>
          <a:ln w="3175">
            <a:solidFill>
              <a:srgbClr val="5E5E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632480"/>
            <a:ext cx="12192000" cy="5591387"/>
            <a:chOff x="0" y="474360"/>
            <a:chExt cx="9144000" cy="4193540"/>
          </a:xfrm>
        </p:grpSpPr>
        <p:sp>
          <p:nvSpPr>
            <p:cNvPr id="6" name="object 6"/>
            <p:cNvSpPr/>
            <p:nvPr/>
          </p:nvSpPr>
          <p:spPr>
            <a:xfrm>
              <a:off x="0" y="4665980"/>
              <a:ext cx="9139555" cy="0"/>
            </a:xfrm>
            <a:custGeom>
              <a:avLst/>
              <a:gdLst/>
              <a:ahLst/>
              <a:cxnLst/>
              <a:rect l="l" t="t" r="r" b="b"/>
              <a:pathLst>
                <a:path w="9139555">
                  <a:moveTo>
                    <a:pt x="0" y="0"/>
                  </a:moveTo>
                  <a:lnTo>
                    <a:pt x="9139336" y="0"/>
                  </a:lnTo>
                </a:path>
              </a:pathLst>
            </a:custGeom>
            <a:ln w="317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3600" y="474360"/>
              <a:ext cx="3200400" cy="419123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02167" y="6461082"/>
            <a:ext cx="148167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800" spc="-33" dirty="0">
                <a:solidFill>
                  <a:srgbClr val="5E5E5E"/>
                </a:solidFill>
                <a:latin typeface="Arial"/>
                <a:cs typeface="Arial"/>
              </a:rPr>
              <a:t>13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97994" y="212004"/>
            <a:ext cx="814493" cy="35898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133" b="1" spc="-13" dirty="0">
                <a:solidFill>
                  <a:srgbClr val="0079C2"/>
                </a:solidFill>
                <a:latin typeface="Arial"/>
                <a:cs typeface="Arial"/>
              </a:rPr>
              <a:t>About</a:t>
            </a:r>
            <a:endParaRPr sz="2133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2167" y="1024129"/>
            <a:ext cx="6970607" cy="481129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40447" indent="-223514">
              <a:lnSpc>
                <a:spcPct val="100000"/>
              </a:lnSpc>
              <a:spcBef>
                <a:spcPts val="133"/>
              </a:spcBef>
              <a:buClr>
                <a:srgbClr val="0079C2"/>
              </a:buClr>
              <a:buFont typeface="Arial"/>
              <a:buChar char="◦"/>
              <a:tabLst>
                <a:tab pos="240447" algn="l"/>
              </a:tabLst>
            </a:pPr>
            <a:r>
              <a:rPr sz="1467" b="1" spc="-27" dirty="0">
                <a:solidFill>
                  <a:srgbClr val="5E5E5E"/>
                </a:solidFill>
                <a:latin typeface="Arial"/>
                <a:cs typeface="Arial"/>
              </a:rPr>
              <a:t>“Access</a:t>
            </a:r>
            <a:r>
              <a:rPr sz="1467" b="1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467" b="1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5E5E5E"/>
                </a:solidFill>
                <a:latin typeface="Arial"/>
                <a:cs typeface="Arial"/>
              </a:rPr>
              <a:t>the</a:t>
            </a:r>
            <a:r>
              <a:rPr sz="1467" b="1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spc="-13" dirty="0">
                <a:solidFill>
                  <a:srgbClr val="5E5E5E"/>
                </a:solidFill>
                <a:latin typeface="Arial"/>
                <a:cs typeface="Arial"/>
              </a:rPr>
              <a:t>clinical</a:t>
            </a:r>
            <a:r>
              <a:rPr sz="1467" b="1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5E5E5E"/>
                </a:solidFill>
                <a:latin typeface="Arial"/>
                <a:cs typeface="Arial"/>
              </a:rPr>
              <a:t>team</a:t>
            </a:r>
            <a:r>
              <a:rPr sz="1467" b="1" spc="-5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5E5E5E"/>
                </a:solidFill>
                <a:latin typeface="Arial"/>
                <a:cs typeface="Arial"/>
              </a:rPr>
              <a:t>is</a:t>
            </a:r>
            <a:r>
              <a:rPr sz="1467" b="1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spc="-13" dirty="0">
                <a:solidFill>
                  <a:srgbClr val="5E5E5E"/>
                </a:solidFill>
                <a:latin typeface="Arial"/>
                <a:cs typeface="Arial"/>
              </a:rPr>
              <a:t>unparalleled”</a:t>
            </a:r>
            <a:endParaRPr sz="1467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93"/>
              </a:spcBef>
              <a:buClr>
                <a:srgbClr val="0079C2"/>
              </a:buClr>
              <a:buFont typeface="Arial"/>
              <a:buChar char="◦"/>
            </a:pPr>
            <a:endParaRPr sz="1467" dirty="0">
              <a:latin typeface="Arial"/>
              <a:cs typeface="Arial"/>
            </a:endParaRPr>
          </a:p>
          <a:p>
            <a:pPr marL="1082013" lvl="1" indent="-150703">
              <a:lnSpc>
                <a:spcPct val="100000"/>
              </a:lnSpc>
              <a:buChar char="–"/>
              <a:tabLst>
                <a:tab pos="1082013" algn="l"/>
              </a:tabLst>
            </a:pPr>
            <a:r>
              <a:rPr sz="1467" b="1" spc="-13" dirty="0">
                <a:solidFill>
                  <a:srgbClr val="5E5E5E"/>
                </a:solidFill>
                <a:latin typeface="Arial"/>
                <a:cs typeface="Arial"/>
              </a:rPr>
              <a:t>Nikki,</a:t>
            </a:r>
            <a:r>
              <a:rPr sz="1467" b="1" spc="-3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spc="-13" dirty="0">
                <a:solidFill>
                  <a:srgbClr val="5E5E5E"/>
                </a:solidFill>
                <a:latin typeface="Arial"/>
                <a:cs typeface="Arial"/>
              </a:rPr>
              <a:t>Maine</a:t>
            </a:r>
            <a:endParaRPr sz="1467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Arial"/>
              <a:buChar char="–"/>
            </a:pPr>
            <a:endParaRPr sz="1467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67"/>
              </a:spcBef>
              <a:buFont typeface="Arial"/>
              <a:buChar char="–"/>
            </a:pPr>
            <a:endParaRPr sz="1467" dirty="0">
              <a:latin typeface="Arial"/>
              <a:cs typeface="Arial"/>
            </a:endParaRPr>
          </a:p>
          <a:p>
            <a:pPr marL="239601" marR="11006" indent="-223514">
              <a:lnSpc>
                <a:spcPct val="106300"/>
              </a:lnSpc>
              <a:spcBef>
                <a:spcPts val="7"/>
              </a:spcBef>
              <a:buClr>
                <a:srgbClr val="0079C2"/>
              </a:buClr>
              <a:buChar char="◦"/>
              <a:tabLst>
                <a:tab pos="244681" algn="l"/>
              </a:tabLst>
            </a:pP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Every</a:t>
            </a:r>
            <a:r>
              <a:rPr sz="1467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spc="-13" dirty="0">
                <a:solidFill>
                  <a:srgbClr val="5E5E5E"/>
                </a:solidFill>
                <a:latin typeface="Arial"/>
                <a:cs typeface="Arial"/>
              </a:rPr>
              <a:t>member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of</a:t>
            </a:r>
            <a:r>
              <a:rPr sz="1467" spc="-5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the</a:t>
            </a:r>
            <a:r>
              <a:rPr sz="1467" spc="-5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spc="-13" dirty="0">
                <a:solidFill>
                  <a:srgbClr val="5E5E5E"/>
                </a:solidFill>
                <a:latin typeface="Arial"/>
                <a:cs typeface="Arial"/>
              </a:rPr>
              <a:t>clinical</a:t>
            </a:r>
            <a:r>
              <a:rPr sz="1467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team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is</a:t>
            </a:r>
            <a:r>
              <a:rPr sz="1467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spc="-13" dirty="0">
                <a:solidFill>
                  <a:srgbClr val="5E5E5E"/>
                </a:solidFill>
                <a:latin typeface="Arial"/>
                <a:cs typeface="Arial"/>
              </a:rPr>
              <a:t>highly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spc="-27" dirty="0">
                <a:solidFill>
                  <a:srgbClr val="5E5E5E"/>
                </a:solidFill>
                <a:latin typeface="Arial"/>
                <a:cs typeface="Arial"/>
              </a:rPr>
              <a:t>professional,</a:t>
            </a:r>
            <a:r>
              <a:rPr sz="1467" spc="-5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spc="-13" dirty="0">
                <a:solidFill>
                  <a:srgbClr val="5E5E5E"/>
                </a:solidFill>
                <a:latin typeface="Arial"/>
                <a:cs typeface="Arial"/>
              </a:rPr>
              <a:t>highly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spc="-13" dirty="0">
                <a:solidFill>
                  <a:srgbClr val="5E5E5E"/>
                </a:solidFill>
                <a:latin typeface="Arial"/>
                <a:cs typeface="Arial"/>
              </a:rPr>
              <a:t>flexible, 	</a:t>
            </a:r>
            <a:r>
              <a:rPr sz="1467" spc="-27" dirty="0">
                <a:solidFill>
                  <a:srgbClr val="5E5E5E"/>
                </a:solidFill>
                <a:latin typeface="Arial"/>
                <a:cs typeface="Arial"/>
              </a:rPr>
              <a:t>compassionate,</a:t>
            </a:r>
            <a:r>
              <a:rPr sz="1467" spc="-5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spc="-13" dirty="0">
                <a:solidFill>
                  <a:srgbClr val="5E5E5E"/>
                </a:solidFill>
                <a:latin typeface="Arial"/>
                <a:cs typeface="Arial"/>
              </a:rPr>
              <a:t>relatable,</a:t>
            </a:r>
            <a:r>
              <a:rPr sz="1467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spc="-27" dirty="0">
                <a:solidFill>
                  <a:srgbClr val="5E5E5E"/>
                </a:solidFill>
                <a:latin typeface="Arial"/>
                <a:cs typeface="Arial"/>
              </a:rPr>
              <a:t>patient-</a:t>
            </a:r>
            <a:r>
              <a:rPr sz="1467" spc="-13" dirty="0">
                <a:solidFill>
                  <a:srgbClr val="5E5E5E"/>
                </a:solidFill>
                <a:latin typeface="Arial"/>
                <a:cs typeface="Arial"/>
              </a:rPr>
              <a:t>centered,</a:t>
            </a:r>
            <a:r>
              <a:rPr sz="1467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spc="-13" dirty="0">
                <a:solidFill>
                  <a:srgbClr val="5E5E5E"/>
                </a:solidFill>
                <a:latin typeface="Arial"/>
                <a:cs typeface="Arial"/>
              </a:rPr>
              <a:t>highly</a:t>
            </a:r>
            <a:r>
              <a:rPr sz="1467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spc="-13" dirty="0">
                <a:solidFill>
                  <a:srgbClr val="5E5E5E"/>
                </a:solidFill>
                <a:latin typeface="Arial"/>
                <a:cs typeface="Arial"/>
              </a:rPr>
              <a:t>motivated,</a:t>
            </a:r>
            <a:r>
              <a:rPr sz="1467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and</a:t>
            </a:r>
            <a:r>
              <a:rPr sz="1467" spc="-5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truly</a:t>
            </a:r>
            <a:r>
              <a:rPr sz="1467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cares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spc="-13" dirty="0">
                <a:solidFill>
                  <a:srgbClr val="5E5E5E"/>
                </a:solidFill>
                <a:latin typeface="Arial"/>
                <a:cs typeface="Arial"/>
              </a:rPr>
              <a:t>about 	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my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spc="-13" dirty="0">
                <a:solidFill>
                  <a:srgbClr val="5E5E5E"/>
                </a:solidFill>
                <a:latin typeface="Arial"/>
                <a:cs typeface="Arial"/>
              </a:rPr>
              <a:t>recovery</a:t>
            </a:r>
            <a:r>
              <a:rPr sz="1467" spc="-3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and</a:t>
            </a:r>
            <a:r>
              <a:rPr sz="1467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my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spc="-13" dirty="0">
                <a:solidFill>
                  <a:srgbClr val="5E5E5E"/>
                </a:solidFill>
                <a:latin typeface="Arial"/>
                <a:cs typeface="Arial"/>
              </a:rPr>
              <a:t>future.”</a:t>
            </a:r>
            <a:endParaRPr sz="1467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93"/>
              </a:spcBef>
              <a:buClr>
                <a:srgbClr val="0079C2"/>
              </a:buClr>
              <a:buFont typeface="Arial"/>
              <a:buChar char="◦"/>
            </a:pPr>
            <a:endParaRPr sz="1467" dirty="0">
              <a:latin typeface="Arial"/>
              <a:cs typeface="Arial"/>
            </a:endParaRPr>
          </a:p>
          <a:p>
            <a:pPr marL="1082013" lvl="1" indent="-150703">
              <a:lnSpc>
                <a:spcPct val="100000"/>
              </a:lnSpc>
              <a:buChar char="–"/>
              <a:tabLst>
                <a:tab pos="1082013" algn="l"/>
              </a:tabLst>
            </a:pP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Jess,</a:t>
            </a:r>
            <a:r>
              <a:rPr sz="1467" spc="-6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spc="-13" dirty="0">
                <a:solidFill>
                  <a:srgbClr val="5E5E5E"/>
                </a:solidFill>
                <a:latin typeface="Arial"/>
                <a:cs typeface="Arial"/>
              </a:rPr>
              <a:t>Connecticut</a:t>
            </a:r>
            <a:endParaRPr sz="1467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Arial"/>
              <a:buChar char="–"/>
            </a:pPr>
            <a:endParaRPr sz="1467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3"/>
              </a:spcBef>
              <a:buFont typeface="Arial"/>
              <a:buChar char="–"/>
            </a:pPr>
            <a:endParaRPr sz="1467" dirty="0">
              <a:latin typeface="Arial"/>
              <a:cs typeface="Arial"/>
            </a:endParaRPr>
          </a:p>
          <a:p>
            <a:pPr marL="241294" indent="-224361">
              <a:lnSpc>
                <a:spcPct val="100000"/>
              </a:lnSpc>
              <a:buClr>
                <a:srgbClr val="0079C2"/>
              </a:buClr>
              <a:buFont typeface="Arial"/>
              <a:buChar char="◦"/>
              <a:tabLst>
                <a:tab pos="241294" algn="l"/>
              </a:tabLst>
            </a:pPr>
            <a:r>
              <a:rPr sz="1467" b="1" spc="-27" dirty="0">
                <a:solidFill>
                  <a:srgbClr val="5E5E5E"/>
                </a:solidFill>
                <a:latin typeface="Arial"/>
                <a:cs typeface="Arial"/>
              </a:rPr>
              <a:t>“Aspire365</a:t>
            </a:r>
            <a:r>
              <a:rPr sz="1467" b="1" spc="-5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5E5E5E"/>
                </a:solidFill>
                <a:latin typeface="Arial"/>
                <a:cs typeface="Arial"/>
              </a:rPr>
              <a:t>is</a:t>
            </a:r>
            <a:r>
              <a:rPr sz="1467" b="1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spc="-13" dirty="0">
                <a:solidFill>
                  <a:srgbClr val="5E5E5E"/>
                </a:solidFill>
                <a:latin typeface="Arial"/>
                <a:cs typeface="Arial"/>
              </a:rPr>
              <a:t>adaptable</a:t>
            </a:r>
            <a:r>
              <a:rPr sz="1467" b="1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5E5E5E"/>
                </a:solidFill>
                <a:latin typeface="Arial"/>
                <a:cs typeface="Arial"/>
              </a:rPr>
              <a:t>and</a:t>
            </a:r>
            <a:r>
              <a:rPr sz="1467" b="1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spc="-13" dirty="0">
                <a:solidFill>
                  <a:srgbClr val="5E5E5E"/>
                </a:solidFill>
                <a:latin typeface="Arial"/>
                <a:cs typeface="Arial"/>
              </a:rPr>
              <a:t>tailored</a:t>
            </a:r>
            <a:r>
              <a:rPr sz="1467" b="1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467" b="1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5E5E5E"/>
                </a:solidFill>
                <a:latin typeface="Arial"/>
                <a:cs typeface="Arial"/>
              </a:rPr>
              <a:t>fit</a:t>
            </a:r>
            <a:r>
              <a:rPr sz="1467" b="1" spc="-3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5E5E5E"/>
                </a:solidFill>
                <a:latin typeface="Arial"/>
                <a:cs typeface="Arial"/>
              </a:rPr>
              <a:t>my</a:t>
            </a:r>
            <a:r>
              <a:rPr sz="1467" b="1" spc="-5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5E5E5E"/>
                </a:solidFill>
                <a:latin typeface="Arial"/>
                <a:cs typeface="Arial"/>
              </a:rPr>
              <a:t>own</a:t>
            </a:r>
            <a:r>
              <a:rPr sz="1467" b="1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spc="-13" dirty="0">
                <a:solidFill>
                  <a:srgbClr val="5E5E5E"/>
                </a:solidFill>
                <a:latin typeface="Arial"/>
                <a:cs typeface="Arial"/>
              </a:rPr>
              <a:t>personal</a:t>
            </a:r>
            <a:r>
              <a:rPr sz="1467" b="1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spc="-13" dirty="0">
                <a:solidFill>
                  <a:srgbClr val="5E5E5E"/>
                </a:solidFill>
                <a:latin typeface="Arial"/>
                <a:cs typeface="Arial"/>
              </a:rPr>
              <a:t>recovery</a:t>
            </a:r>
            <a:r>
              <a:rPr sz="1467" b="1" spc="-5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spc="-13" dirty="0">
                <a:solidFill>
                  <a:srgbClr val="5E5E5E"/>
                </a:solidFill>
                <a:latin typeface="Arial"/>
                <a:cs typeface="Arial"/>
              </a:rPr>
              <a:t>needs.”</a:t>
            </a:r>
            <a:endParaRPr sz="1467" dirty="0">
              <a:latin typeface="Arial"/>
              <a:cs typeface="Arial"/>
            </a:endParaRPr>
          </a:p>
          <a:p>
            <a:pPr marL="1082013" lvl="1" indent="-150703">
              <a:lnSpc>
                <a:spcPct val="100000"/>
              </a:lnSpc>
              <a:spcBef>
                <a:spcPts val="1567"/>
              </a:spcBef>
              <a:buChar char="–"/>
              <a:tabLst>
                <a:tab pos="1082013" algn="l"/>
              </a:tabLst>
            </a:pPr>
            <a:r>
              <a:rPr sz="1467" b="1" spc="-13" dirty="0">
                <a:solidFill>
                  <a:srgbClr val="5E5E5E"/>
                </a:solidFill>
                <a:latin typeface="Arial"/>
                <a:cs typeface="Arial"/>
              </a:rPr>
              <a:t>Justin,</a:t>
            </a:r>
            <a:r>
              <a:rPr sz="1467" b="1" spc="-5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5E5E5E"/>
                </a:solidFill>
                <a:latin typeface="Arial"/>
                <a:cs typeface="Arial"/>
              </a:rPr>
              <a:t>New</a:t>
            </a:r>
            <a:r>
              <a:rPr sz="1467" b="1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b="1" spc="-13" dirty="0">
                <a:solidFill>
                  <a:srgbClr val="5E5E5E"/>
                </a:solidFill>
                <a:latin typeface="Arial"/>
                <a:cs typeface="Arial"/>
              </a:rPr>
              <a:t>Hampshire</a:t>
            </a:r>
            <a:endParaRPr sz="1467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593"/>
              </a:spcBef>
              <a:buFont typeface="Arial"/>
              <a:buChar char="–"/>
            </a:pPr>
            <a:endParaRPr sz="1467" dirty="0">
              <a:latin typeface="Arial"/>
              <a:cs typeface="Arial"/>
            </a:endParaRPr>
          </a:p>
          <a:p>
            <a:pPr marL="231775" marR="338658" indent="-231775">
              <a:lnSpc>
                <a:spcPts val="1733"/>
              </a:lnSpc>
              <a:buClr>
                <a:srgbClr val="0079C2"/>
              </a:buClr>
              <a:buChar char="◦"/>
              <a:tabLst>
                <a:tab pos="241294" algn="l"/>
              </a:tabLst>
            </a:pP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“Aspire365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is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highly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flexible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program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for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someone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who</a:t>
            </a:r>
            <a:r>
              <a:rPr sz="1467" spc="-3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works</a:t>
            </a:r>
            <a:r>
              <a:rPr sz="1467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50+</a:t>
            </a:r>
            <a:r>
              <a:rPr sz="1467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hours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spc="-33" dirty="0">
                <a:solidFill>
                  <a:srgbClr val="5E5E5E"/>
                </a:solidFill>
                <a:latin typeface="Arial"/>
                <a:cs typeface="Arial"/>
              </a:rPr>
              <a:t>per </a:t>
            </a:r>
            <a:r>
              <a:rPr sz="1467" spc="-13" dirty="0">
                <a:solidFill>
                  <a:srgbClr val="5E5E5E"/>
                </a:solidFill>
                <a:latin typeface="Arial"/>
                <a:cs typeface="Arial"/>
              </a:rPr>
              <a:t>week—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the</a:t>
            </a:r>
            <a:r>
              <a:rPr sz="1467" spc="-4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clinical</a:t>
            </a:r>
            <a:r>
              <a:rPr sz="1467" spc="-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team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makes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an</a:t>
            </a:r>
            <a:r>
              <a:rPr sz="1467" spc="-3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extra</a:t>
            </a:r>
            <a:r>
              <a:rPr sz="1467" spc="-3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effort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467" spc="-3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work</a:t>
            </a:r>
            <a:r>
              <a:rPr sz="1467" spc="-4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around</a:t>
            </a:r>
            <a:r>
              <a:rPr sz="1467" spc="-3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your</a:t>
            </a:r>
            <a:r>
              <a:rPr sz="1467" spc="-3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spc="-13" dirty="0">
                <a:solidFill>
                  <a:srgbClr val="5E5E5E"/>
                </a:solidFill>
                <a:latin typeface="Arial"/>
                <a:cs typeface="Arial"/>
              </a:rPr>
              <a:t>schedule”</a:t>
            </a:r>
            <a:endParaRPr sz="1467" dirty="0">
              <a:latin typeface="Arial"/>
              <a:cs typeface="Arial"/>
            </a:endParaRPr>
          </a:p>
          <a:p>
            <a:pPr marL="931310">
              <a:lnSpc>
                <a:spcPct val="100000"/>
              </a:lnSpc>
              <a:spcBef>
                <a:spcPts val="1513"/>
              </a:spcBef>
            </a:pP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-</a:t>
            </a:r>
            <a:r>
              <a:rPr sz="1467" spc="-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RJ,</a:t>
            </a:r>
            <a:r>
              <a:rPr sz="1467" spc="-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dirty="0">
                <a:solidFill>
                  <a:srgbClr val="5E5E5E"/>
                </a:solidFill>
                <a:latin typeface="Arial"/>
                <a:cs typeface="Arial"/>
              </a:rPr>
              <a:t>New</a:t>
            </a:r>
            <a:r>
              <a:rPr sz="1467" spc="-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467" spc="-13" dirty="0">
                <a:solidFill>
                  <a:srgbClr val="5E5E5E"/>
                </a:solidFill>
                <a:latin typeface="Arial"/>
                <a:cs typeface="Arial"/>
              </a:rPr>
              <a:t>Hampshire</a:t>
            </a:r>
            <a:endParaRPr sz="1467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pc="-120" dirty="0"/>
              <a:t>What</a:t>
            </a:r>
            <a:r>
              <a:rPr spc="-227" dirty="0"/>
              <a:t> </a:t>
            </a:r>
            <a:r>
              <a:rPr spc="-107" dirty="0"/>
              <a:t>Our</a:t>
            </a:r>
            <a:r>
              <a:rPr spc="-233" dirty="0"/>
              <a:t> </a:t>
            </a:r>
            <a:r>
              <a:rPr spc="-140" dirty="0"/>
              <a:t>Clients</a:t>
            </a:r>
            <a:r>
              <a:rPr spc="-227" dirty="0"/>
              <a:t> </a:t>
            </a:r>
            <a:r>
              <a:rPr spc="-33" dirty="0"/>
              <a:t>Say</a:t>
            </a: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0190" y="103683"/>
            <a:ext cx="1754333" cy="40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701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D0C114CD-DF3D-4922-AC4E-FBC8EB8E9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88245"/>
            <a:ext cx="11210925" cy="5908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Visit us at NHTAC.org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B468EF4-0888-40A9-B17D-9BBAD93E62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2080" t="13333" r="7475"/>
          <a:stretch/>
        </p:blipFill>
        <p:spPr>
          <a:xfrm>
            <a:off x="20" y="675863"/>
            <a:ext cx="12191980" cy="59436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837A4E-2139-5C24-2718-089B34D33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ACADC2-5540-4A2D-9C00-E9B6F03F16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9788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5D360-C45B-4EA5-8F22-CB0F54B4F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</p:spPr>
        <p:txBody>
          <a:bodyPr>
            <a:normAutofit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Thank You!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11D069-6C60-30E7-A887-893FB417F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063" y="1749722"/>
            <a:ext cx="3383936" cy="335855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90761-6314-44D9-B9B3-6559C95D0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4" y="2157731"/>
            <a:ext cx="6789044" cy="3766185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>
                <a:latin typeface="+mj-lt"/>
                <a:ea typeface="Calibri" panose="020F0502020204030204" pitchFamily="34" charset="0"/>
              </a:rPr>
              <a:t>Your feedback is important!</a:t>
            </a: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>
              <a:latin typeface="+mj-lt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>
                <a:latin typeface="+mj-lt"/>
                <a:ea typeface="Calibri" panose="020F0502020204030204" pitchFamily="34" charset="0"/>
              </a:rPr>
              <a:t>Please help us continue to improve your CoP experience by completing an evaluation at this link or scanning the QR code:</a:t>
            </a: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>
              <a:latin typeface="+mj-lt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4"/>
              </a:rPr>
              <a:t>https://www.surveymonkey.com/r/HSACoP081524</a:t>
            </a:r>
            <a:endParaRPr lang="en-US" dirty="0">
              <a:latin typeface="+mj-lt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>
              <a:effectLst/>
              <a:latin typeface="+mj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336728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3359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Metropolitan</Template>
  <TotalTime>227</TotalTime>
  <Words>2347</Words>
  <Application>Microsoft Office PowerPoint</Application>
  <PresentationFormat>Widescreen</PresentationFormat>
  <Paragraphs>452</Paragraphs>
  <Slides>52</Slides>
  <Notes>27</Notes>
  <HiddenSlides>0</HiddenSlides>
  <MMClips>1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52</vt:i4>
      </vt:variant>
    </vt:vector>
  </HeadingPairs>
  <TitlesOfParts>
    <vt:vector size="73" baseType="lpstr">
      <vt:lpstr>Aptos</vt:lpstr>
      <vt:lpstr>Arial</vt:lpstr>
      <vt:lpstr>Arial Black</vt:lpstr>
      <vt:lpstr>Calibri</vt:lpstr>
      <vt:lpstr>Calibri Light</vt:lpstr>
      <vt:lpstr>Cambria</vt:lpstr>
      <vt:lpstr>Franklin Gothic</vt:lpstr>
      <vt:lpstr>Lucida Sans</vt:lpstr>
      <vt:lpstr>Microsoft Sans Serif</vt:lpstr>
      <vt:lpstr>Poppins</vt:lpstr>
      <vt:lpstr>Poppins SemiBold</vt:lpstr>
      <vt:lpstr>Roboto</vt:lpstr>
      <vt:lpstr>Source Sans Pro</vt:lpstr>
      <vt:lpstr>Tahoma</vt:lpstr>
      <vt:lpstr>Times New Roman</vt:lpstr>
      <vt:lpstr>Tw Cen MT</vt:lpstr>
      <vt:lpstr>Verdana</vt:lpstr>
      <vt:lpstr>Metropolitan</vt:lpstr>
      <vt:lpstr>Office Theme</vt:lpstr>
      <vt:lpstr>Office Theme</vt:lpstr>
      <vt:lpstr>Office Theme</vt:lpstr>
      <vt:lpstr>PowerPoint Presentation</vt:lpstr>
      <vt:lpstr> Housekeeping</vt:lpstr>
      <vt:lpstr>Zoom Engagement Tools</vt:lpstr>
      <vt:lpstr>Meeting Objectives</vt:lpstr>
      <vt:lpstr>Today’s Presenters</vt:lpstr>
      <vt:lpstr>PowerPoint Presentation</vt:lpstr>
      <vt:lpstr>1  in 3</vt:lpstr>
      <vt:lpstr>Most DO NOT get care</vt:lpstr>
      <vt:lpstr>For high-cost claimants</vt:lpstr>
      <vt:lpstr>We are here to help you ensure exceptional behavioral health services are available to your patients.</vt:lpstr>
      <vt:lpstr>Confidant Health is a Distributed Quality Network</vt:lpstr>
      <vt:lpstr>How we help you</vt:lpstr>
      <vt:lpstr>How we help patients</vt:lpstr>
      <vt:lpstr>Our care team</vt:lpstr>
      <vt:lpstr>Services We Provide</vt:lpstr>
      <vt:lpstr>Who we serve</vt:lpstr>
      <vt:lpstr>How it works</vt:lpstr>
      <vt:lpstr>Flexible Referral Pathway</vt:lpstr>
      <vt:lpstr>Referrals Made Even Easier</vt:lpstr>
      <vt:lpstr>Partnership Benefits:</vt:lpstr>
      <vt:lpstr>Outcomes Opportunity:</vt:lpstr>
      <vt:lpstr>Outcomes to date:</vt:lpstr>
      <vt:lpstr>“</vt:lpstr>
      <vt:lpstr>PowerPoint Presentation</vt:lpstr>
      <vt:lpstr>PowerPoint Presentation</vt:lpstr>
      <vt:lpstr>The Next 10 Minutes in a Nutshell: </vt:lpstr>
      <vt:lpstr>Before We Start… </vt:lpstr>
      <vt:lpstr>Jon Peters, D.O.</vt:lpstr>
      <vt:lpstr>Disclosures: </vt:lpstr>
      <vt:lpstr>Better Life Partners: </vt:lpstr>
      <vt:lpstr>PowerPoint Presentation</vt:lpstr>
      <vt:lpstr>What We Do: </vt:lpstr>
      <vt:lpstr>What We Do: </vt:lpstr>
      <vt:lpstr>The Warm Handoff </vt:lpstr>
      <vt:lpstr>The Warm Handoff </vt:lpstr>
      <vt:lpstr>Buprenorphine Inductions </vt:lpstr>
      <vt:lpstr>Buprenorphine Inductions </vt:lpstr>
      <vt:lpstr>The Rapid Microinduction  </vt:lpstr>
      <vt:lpstr>The Rapid Microinduction  </vt:lpstr>
      <vt:lpstr>The Rapid Microinduction  </vt:lpstr>
      <vt:lpstr>The Rapid Microinduction  </vt:lpstr>
      <vt:lpstr>How to Connect </vt:lpstr>
      <vt:lpstr>Thank You </vt:lpstr>
      <vt:lpstr>PowerPoint Presentation</vt:lpstr>
      <vt:lpstr>Traditional Behavioral Healthcare</vt:lpstr>
      <vt:lpstr>Behavioral Healthcare Redesigned</vt:lpstr>
      <vt:lpstr>Coordinated Care Approach</vt:lpstr>
      <vt:lpstr>Access to Care: 10x Higher than National Averages</vt:lpstr>
      <vt:lpstr>Preventive Behavioral Health Screening</vt:lpstr>
      <vt:lpstr>What Our Clients Say</vt:lpstr>
      <vt:lpstr>Visit us at NHTAC.org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Mana Rose</dc:creator>
  <cp:lastModifiedBy>Paul A. Sutter</cp:lastModifiedBy>
  <cp:revision>14</cp:revision>
  <dcterms:created xsi:type="dcterms:W3CDTF">2023-09-11T12:35:07Z</dcterms:created>
  <dcterms:modified xsi:type="dcterms:W3CDTF">2024-08-14T12:28:38Z</dcterms:modified>
</cp:coreProperties>
</file>