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9"/>
  </p:notesMasterIdLst>
  <p:sldIdLst>
    <p:sldId id="1179" r:id="rId2"/>
    <p:sldId id="1163" r:id="rId3"/>
    <p:sldId id="1164" r:id="rId4"/>
    <p:sldId id="1241" r:id="rId5"/>
    <p:sldId id="1288" r:id="rId6"/>
    <p:sldId id="1204" r:id="rId7"/>
    <p:sldId id="120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389EB2"/>
    <a:srgbClr val="425A8D"/>
    <a:srgbClr val="8451EA"/>
    <a:srgbClr val="616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 snapToGrid="0">
      <p:cViewPr>
        <p:scale>
          <a:sx n="90" d="100"/>
          <a:sy n="90" d="100"/>
        </p:scale>
        <p:origin x="298" y="-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F7815-0D6F-4F15-B854-AB3BE3023257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DF9ED-D84B-4437-966B-4336A42AAD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46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68AF54-3A3A-4B68-B5E4-5862065BD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47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/>
              <a:t>We are recording today’s meeting, so we ask that everyone mute your microphone when not speaking. </a:t>
            </a:r>
          </a:p>
          <a:p>
            <a:r>
              <a:rPr lang="en-US" sz="1200"/>
              <a:t>If you are having internet issues, try turning off your video camera or join by phone.</a:t>
            </a:r>
          </a:p>
          <a:p>
            <a:r>
              <a:rPr lang="en-US" sz="1200"/>
              <a:t>If you are having trouble hearing, expand the audio icon to open the Audio Settings – here you can select a different speaker from the menu or adjust the volume.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19E59-BF8E-40EB-8AF7-7024BAFB21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231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also encourage you to use the emoticons under your reactions tool bar to help convey emotions virtually – this could be in response to something you hear from the presenters.</a:t>
            </a:r>
          </a:p>
          <a:p>
            <a:r>
              <a:rPr lang="en-US"/>
              <a:t>Please note we will be using the chat feature for participants to post general questions to presenters. Please refrain from posting personal questions. A moderator will be posing the questions to presenters at the end of both presentations.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9E74B3-0F64-47D7-83C4-8908F9DC63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165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3DF9ED-D84B-4437-966B-4336A42AAD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47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3DF9ED-D84B-4437-966B-4336A42AAD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81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19E59-BF8E-40EB-8AF7-7024BAFB21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54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18DD19-5FD0-4C9E-A016-EE3B29E25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264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7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3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0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8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3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7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9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07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4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5584810-9B88-49EE-86CA-CCDB9D1DD88E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F68F7EB2-842B-4B67-8BA6-4C36354EA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95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161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F27007E-AB66-46A2-8F76-E2E97E24A95D}"/>
              </a:ext>
            </a:extLst>
          </p:cNvPr>
          <p:cNvSpPr txBox="1">
            <a:spLocks/>
          </p:cNvSpPr>
          <p:nvPr/>
        </p:nvSpPr>
        <p:spPr>
          <a:xfrm>
            <a:off x="236853" y="938819"/>
            <a:ext cx="11432824" cy="294011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i="0" kern="1200" cap="all" spc="7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Services for SUD</a:t>
            </a:r>
            <a:r>
              <a:rPr lang="en-US" sz="5400" cap="none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en-US" sz="5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NH Managed Care Organizations </a:t>
            </a:r>
            <a:r>
              <a:rPr lang="en-US" sz="2800" b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and</a:t>
            </a:r>
            <a:r>
              <a:rPr lang="en-US" sz="3200" b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Behavioral Health Support</a:t>
            </a:r>
            <a:endParaRPr lang="en-US" sz="3200" b="0" cap="small" dirty="0">
              <a:solidFill>
                <a:schemeClr val="tx2">
                  <a:lumMod val="90000"/>
                  <a:lumOff val="10000"/>
                </a:schemeClr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all" spc="6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/>
              <a:ea typeface="Calibri" panose="020F0502020204030204" pitchFamily="34" charset="0"/>
              <a:cs typeface="+mj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181A8B-E162-4A08-B0D7-A5CB43741624}"/>
              </a:ext>
            </a:extLst>
          </p:cNvPr>
          <p:cNvSpPr txBox="1">
            <a:spLocks/>
          </p:cNvSpPr>
          <p:nvPr/>
        </p:nvSpPr>
        <p:spPr>
          <a:xfrm>
            <a:off x="6328787" y="2803849"/>
            <a:ext cx="5626360" cy="26048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 cap="all" spc="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FAFD76-33C4-2E60-FC3D-C0633A9F3A1B}"/>
              </a:ext>
            </a:extLst>
          </p:cNvPr>
          <p:cNvSpPr txBox="1"/>
          <p:nvPr/>
        </p:nvSpPr>
        <p:spPr>
          <a:xfrm>
            <a:off x="1047396" y="5069805"/>
            <a:ext cx="3331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Sponsored &amp; Facilitated by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1701B-44E7-4816-8221-FC50415159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7067" y="5142566"/>
            <a:ext cx="4915782" cy="1456976"/>
          </a:xfrm>
        </p:spPr>
        <p:txBody>
          <a:bodyPr vert="horz" lIns="0" tIns="0" rIns="0" bIns="0" rtlCol="0">
            <a:norm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 System Addictions Care Community of Practice</a:t>
            </a:r>
          </a:p>
          <a:p>
            <a:pPr algn="ctr"/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Thursday, October 17th, 2024</a:t>
            </a:r>
            <a:endParaRPr lang="en-US" sz="2000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red square with a white apple in it&#10;&#10;Description automatically generated">
            <a:extLst>
              <a:ext uri="{FF2B5EF4-FFF2-40B4-BE49-F238E27FC236}">
                <a16:creationId xmlns:a16="http://schemas.microsoft.com/office/drawing/2014/main" id="{526DEB7A-4467-FF52-F4B3-CAB649CF9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06" y="5482322"/>
            <a:ext cx="1365766" cy="979709"/>
          </a:xfrm>
          <a:prstGeom prst="rect">
            <a:avLst/>
          </a:prstGeom>
        </p:spPr>
      </p:pic>
      <p:pic>
        <p:nvPicPr>
          <p:cNvPr id="9" name="Picture 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1AEAAF70-4799-9BB5-7F39-785F1A3F22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59"/>
          <a:stretch/>
        </p:blipFill>
        <p:spPr>
          <a:xfrm>
            <a:off x="3847885" y="5261449"/>
            <a:ext cx="1365766" cy="1421454"/>
          </a:xfrm>
          <a:prstGeom prst="rect">
            <a:avLst/>
          </a:prstGeom>
        </p:spPr>
      </p:pic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5D0FC383-D485-166C-9EB8-8E74FF25B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713" y="5429975"/>
            <a:ext cx="2288071" cy="93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8023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7727C-A2E9-4AF4-B157-DE5F23899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417" y="2977401"/>
            <a:ext cx="4692294" cy="9031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0" marR="0">
              <a:lnSpc>
                <a:spcPct val="80000"/>
              </a:lnSpc>
              <a:spcAft>
                <a:spcPts val="0"/>
              </a:spcAft>
            </a:pPr>
            <a:br>
              <a:rPr lang="en-US" sz="5600" kern="1200" spc="-120" baseline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6000" b="1" dirty="0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Housekeeping</a:t>
            </a:r>
            <a:endParaRPr lang="en-US" b="1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FCA118C4-32A6-466D-8453-BA738103A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2536" y="0"/>
            <a:ext cx="673946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F9E316-7FF4-2F6C-BFAF-0E97362E9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6" r="23232" b="-3"/>
          <a:stretch/>
        </p:blipFill>
        <p:spPr bwMode="auto">
          <a:xfrm>
            <a:off x="6096000" y="629265"/>
            <a:ext cx="5452536" cy="55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680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72C8-5843-D9CC-AC4B-8EB7CB3E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43" y="2000861"/>
            <a:ext cx="3364901" cy="3283297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Zoom Engagement Tools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554603-B802-77D2-3D71-52DCBD3FE4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2984" y="228262"/>
            <a:ext cx="4746584" cy="2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CB8DCB-0DA2-BAFC-B083-85716C664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ACADC2-5540-4A2D-9C00-E9B6F03F16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E460F0-8E94-C961-5D2D-2EE285444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124" y="3498227"/>
            <a:ext cx="6617533" cy="313151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47CEA5-02A9-5104-77C6-573E6CC622B9}"/>
              </a:ext>
            </a:extLst>
          </p:cNvPr>
          <p:cNvCxnSpPr>
            <a:cxnSpLocks/>
          </p:cNvCxnSpPr>
          <p:nvPr/>
        </p:nvCxnSpPr>
        <p:spPr>
          <a:xfrm flipH="1">
            <a:off x="7731889" y="6111433"/>
            <a:ext cx="486136" cy="115747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45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4A52-1C12-73EB-2F11-629944E2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Meeting Objectives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FCA41-F231-80D4-B2CE-B41601E69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Participants will:</a:t>
            </a:r>
          </a:p>
          <a:p>
            <a:pPr marL="713232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Understand the services offered by two managed care organizations.</a:t>
            </a:r>
          </a:p>
          <a:p>
            <a:pPr marL="713232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Learn how to access these services.</a:t>
            </a:r>
          </a:p>
        </p:txBody>
      </p:sp>
      <p:pic>
        <p:nvPicPr>
          <p:cNvPr id="20" name="Graphic 19" descr="Group brainstorm outline">
            <a:extLst>
              <a:ext uri="{FF2B5EF4-FFF2-40B4-BE49-F238E27FC236}">
                <a16:creationId xmlns:a16="http://schemas.microsoft.com/office/drawing/2014/main" id="{7B384081-6DCF-E14A-841C-D7A27DEF7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677" y="3152341"/>
            <a:ext cx="3894667" cy="389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30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5467CCC-249A-51CD-1C27-D9C4D481895E}"/>
              </a:ext>
            </a:extLst>
          </p:cNvPr>
          <p:cNvSpPr txBox="1"/>
          <p:nvPr/>
        </p:nvSpPr>
        <p:spPr>
          <a:xfrm>
            <a:off x="675192" y="1890117"/>
            <a:ext cx="520474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25196">
              <a:spcAft>
                <a:spcPts val="600"/>
              </a:spcAft>
            </a:pPr>
            <a:r>
              <a:rPr lang="en-US" sz="3600" b="1" kern="1200" dirty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Donald McNally, D.O.</a:t>
            </a:r>
          </a:p>
          <a:p>
            <a:pPr algn="ctr" defTabSz="425196">
              <a:spcAft>
                <a:spcPts val="600"/>
              </a:spcAft>
            </a:pPr>
            <a:r>
              <a:rPr lang="en-US" sz="2400" i="1" kern="12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Medical Director of Behavioral Health Addiction Psychiatrist</a:t>
            </a:r>
          </a:p>
          <a:p>
            <a:pPr algn="ctr" defTabSz="425196">
              <a:spcAft>
                <a:spcPts val="600"/>
              </a:spcAft>
            </a:pP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NH Healthy Families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3E8413-FCF5-93FF-EBC9-4A4540640B2F}"/>
              </a:ext>
            </a:extLst>
          </p:cNvPr>
          <p:cNvSpPr txBox="1"/>
          <p:nvPr/>
        </p:nvSpPr>
        <p:spPr>
          <a:xfrm>
            <a:off x="6288914" y="1890117"/>
            <a:ext cx="5204747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25196">
              <a:spcAft>
                <a:spcPts val="600"/>
              </a:spcAft>
            </a:pPr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Steven</a:t>
            </a:r>
            <a:r>
              <a:rPr lang="en-US" sz="3600" b="1" kern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lang="en-US" sz="36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Descoteaux</a:t>
            </a:r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M.D.</a:t>
            </a:r>
          </a:p>
          <a:p>
            <a:pPr algn="ctr" defTabSz="425196">
              <a:spcAft>
                <a:spcPts val="600"/>
              </a:spcAft>
            </a:pPr>
            <a:r>
              <a:rPr lang="en-US" sz="24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Addiction Medical Director</a:t>
            </a:r>
          </a:p>
          <a:p>
            <a:pPr algn="ctr" defTabSz="425196">
              <a:spcAft>
                <a:spcPts val="600"/>
              </a:spcAft>
            </a:pPr>
            <a:r>
              <a:rPr lang="en-US" sz="24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Carelon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Behavioral Health</a:t>
            </a:r>
          </a:p>
          <a:p>
            <a:pPr algn="ctr" defTabSz="425196">
              <a:spcAft>
                <a:spcPts val="600"/>
              </a:spcAft>
            </a:pPr>
            <a:r>
              <a:rPr lang="en-US" sz="24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Amerihealth</a:t>
            </a:r>
            <a:endParaRPr lang="en-US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Graphic 5" descr="User with solid fill">
            <a:extLst>
              <a:ext uri="{FF2B5EF4-FFF2-40B4-BE49-F238E27FC236}">
                <a16:creationId xmlns:a16="http://schemas.microsoft.com/office/drawing/2014/main" id="{A72408CB-4022-0350-4132-40ABB3146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9863" y="4277703"/>
            <a:ext cx="2978552" cy="2978552"/>
          </a:xfrm>
          <a:prstGeom prst="rect">
            <a:avLst/>
          </a:prstGeom>
        </p:spPr>
      </p:pic>
      <p:pic>
        <p:nvPicPr>
          <p:cNvPr id="8" name="Graphic 7" descr="User with solid fill">
            <a:extLst>
              <a:ext uri="{FF2B5EF4-FFF2-40B4-BE49-F238E27FC236}">
                <a16:creationId xmlns:a16="http://schemas.microsoft.com/office/drawing/2014/main" id="{8B661700-E0B9-3D89-1AD7-7EC7E4B2D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3586" y="4277703"/>
            <a:ext cx="2978552" cy="297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9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D0C114CD-DF3D-4922-AC4E-FBC8EB8E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88245"/>
            <a:ext cx="11210925" cy="5908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Visit us at NHTAC.org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468EF4-0888-40A9-B17D-9BBAD93E6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080" t="13333" r="7475"/>
          <a:stretch/>
        </p:blipFill>
        <p:spPr>
          <a:xfrm>
            <a:off x="20" y="675863"/>
            <a:ext cx="12191980" cy="5943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837A4E-2139-5C24-2718-089B34D33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ACADC2-5540-4A2D-9C00-E9B6F03F16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788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D360-C45B-4EA5-8F22-CB0F54B4F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Thank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11D069-6C60-30E7-A887-893FB417F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5883" y="1749722"/>
            <a:ext cx="3344295" cy="33585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90761-6314-44D9-B9B3-6559C95D0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4" y="2157731"/>
            <a:ext cx="6789044" cy="3766185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+mj-lt"/>
                <a:ea typeface="Calibri" panose="020F0502020204030204" pitchFamily="34" charset="0"/>
              </a:rPr>
              <a:t>Your feedback is important!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+mj-lt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+mj-lt"/>
                <a:ea typeface="Calibri" panose="020F0502020204030204" pitchFamily="34" charset="0"/>
              </a:rPr>
              <a:t>Please help us continue to improve your CoP experience by completing an evaluation at this link or scanning the QR code: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+mj-lt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u="sng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https://www.surveymonkey.com/r/HSACoP101724</a:t>
            </a:r>
            <a:endParaRPr lang="en-US" dirty="0">
              <a:latin typeface="+mj-lt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effectLst/>
              <a:latin typeface="+mj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33672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283</TotalTime>
  <Words>284</Words>
  <Application>Microsoft Office PowerPoint</Application>
  <PresentationFormat>Widescreen</PresentationFormat>
  <Paragraphs>39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Cambria</vt:lpstr>
      <vt:lpstr>Tw Cen MT</vt:lpstr>
      <vt:lpstr>Metropolitan</vt:lpstr>
      <vt:lpstr>PowerPoint Presentation</vt:lpstr>
      <vt:lpstr> Housekeeping</vt:lpstr>
      <vt:lpstr>Zoom Engagement Tools</vt:lpstr>
      <vt:lpstr>Meeting Objectives</vt:lpstr>
      <vt:lpstr>PowerPoint Presentation</vt:lpstr>
      <vt:lpstr>Visit us at NHTAC.org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 Rose</dc:creator>
  <cp:lastModifiedBy>Elliott Vanskike</cp:lastModifiedBy>
  <cp:revision>20</cp:revision>
  <dcterms:created xsi:type="dcterms:W3CDTF">2023-09-11T12:35:07Z</dcterms:created>
  <dcterms:modified xsi:type="dcterms:W3CDTF">2024-10-16T20:36:29Z</dcterms:modified>
</cp:coreProperties>
</file>